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85" r:id="rId4"/>
    <p:sldId id="279" r:id="rId5"/>
    <p:sldId id="307" r:id="rId6"/>
    <p:sldId id="304" r:id="rId7"/>
    <p:sldId id="310" r:id="rId8"/>
    <p:sldId id="293" r:id="rId9"/>
    <p:sldId id="258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Segoe UI Black" panose="020B0A02040204020203" pitchFamily="34" charset="0"/>
      <p:bold r:id="rId22"/>
      <p:boldItalic r:id="rId2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00"/>
    <a:srgbClr val="A50021"/>
    <a:srgbClr val="00CC00"/>
    <a:srgbClr val="008000"/>
    <a:srgbClr val="008080"/>
    <a:srgbClr val="CC0099"/>
    <a:srgbClr val="660033"/>
    <a:srgbClr val="80008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84162" autoAdjust="0"/>
  </p:normalViewPr>
  <p:slideViewPr>
    <p:cSldViewPr snapToGrid="0">
      <p:cViewPr varScale="1">
        <p:scale>
          <a:sx n="57" d="100"/>
          <a:sy n="57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elka\Downloads\02-02a%20Hipot&#233;zis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elka\Downloads\02-02a%20Hipot&#233;zis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u-HU" sz="1800" i="0" dirty="0">
                <a:latin typeface="Segoe UI" panose="020B0502040204020203" pitchFamily="34" charset="0"/>
                <a:cs typeface="Segoe UI" panose="020B0502040204020203" pitchFamily="34" charset="0"/>
              </a:rPr>
              <a:t>A nagyvállalatok eloszlása az alkalmazott belső pénzügyi kontrolling tevékenység intenzitása és típusa szerint</a:t>
            </a:r>
          </a:p>
        </c:rich>
      </c:tx>
      <c:layout>
        <c:manualLayout>
          <c:xMode val="edge"/>
          <c:yMode val="edge"/>
          <c:x val="0.1102269004642544"/>
          <c:y val="5.61347056132495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9.6078945860122139E-2"/>
          <c:y val="0.32990031415137988"/>
          <c:w val="0.90392105413987789"/>
          <c:h val="0.67009968584862012"/>
        </c:manualLayout>
      </c:layout>
      <c:barChart>
        <c:barDir val="bar"/>
        <c:grouping val="stacked"/>
        <c:varyColors val="0"/>
        <c:ser>
          <c:idx val="5"/>
          <c:order val="0"/>
          <c:tx>
            <c:strRef>
              <c:f>'ELoszlás – Átlag'!$A$22</c:f>
              <c:strCache>
                <c:ptCount val="1"/>
                <c:pt idx="0">
                  <c:v>Likviditás</c:v>
                </c:pt>
              </c:strCache>
            </c:strRef>
          </c:tx>
          <c:spPr>
            <a:solidFill>
              <a:srgbClr val="00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Átlag'!$C$22:$H$22</c:f>
              <c:numCache>
                <c:formatCode>[=0]"";General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11</c:v>
                </c:pt>
                <c:pt idx="3">
                  <c:v>23</c:v>
                </c:pt>
                <c:pt idx="4">
                  <c:v>20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766-40D3-BB24-75435914BAEE}"/>
            </c:ext>
          </c:extLst>
        </c:ser>
        <c:ser>
          <c:idx val="6"/>
          <c:order val="1"/>
          <c:tx>
            <c:strRef>
              <c:f>'ELoszlás – Átlag'!$A$23</c:f>
              <c:strCache>
                <c:ptCount val="1"/>
                <c:pt idx="0">
                  <c:v>Jövedelmezőség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Átlag'!$C$23:$H$23</c:f>
              <c:numCache>
                <c:formatCode>[=0]"";General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20</c:v>
                </c:pt>
                <c:pt idx="4">
                  <c:v>14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766-40D3-BB24-75435914BAEE}"/>
            </c:ext>
          </c:extLst>
        </c:ser>
        <c:ser>
          <c:idx val="7"/>
          <c:order val="2"/>
          <c:tx>
            <c:strRef>
              <c:f>'ELoszlás – Átlag'!$A$24</c:f>
              <c:strCache>
                <c:ptCount val="1"/>
                <c:pt idx="0">
                  <c:v>Hatékonyság</c:v>
                </c:pt>
              </c:strCache>
            </c:strRef>
          </c:tx>
          <c:spPr>
            <a:solidFill>
              <a:srgbClr val="00CC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Átlag'!$C$24:$H$24</c:f>
              <c:numCache>
                <c:formatCode>[=0]"";General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17</c:v>
                </c:pt>
                <c:pt idx="4">
                  <c:v>13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766-40D3-BB24-75435914BAEE}"/>
            </c:ext>
          </c:extLst>
        </c:ser>
        <c:ser>
          <c:idx val="0"/>
          <c:order val="3"/>
          <c:tx>
            <c:strRef>
              <c:f>'ELoszlás – Átlag'!$A$25</c:f>
              <c:strCache>
                <c:ptCount val="1"/>
                <c:pt idx="0">
                  <c:v>Finanszírozás</c:v>
                </c:pt>
              </c:strCache>
            </c:strRef>
          </c:tx>
          <c:spPr>
            <a:solidFill>
              <a:srgbClr val="A5002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Átlag'!$C$25:$H$25</c:f>
              <c:numCache>
                <c:formatCode>[=0]"";General</c:formatCode>
                <c:ptCount val="6"/>
                <c:pt idx="0">
                  <c:v>2</c:v>
                </c:pt>
                <c:pt idx="1">
                  <c:v>14</c:v>
                </c:pt>
                <c:pt idx="2">
                  <c:v>23</c:v>
                </c:pt>
                <c:pt idx="3">
                  <c:v>36</c:v>
                </c:pt>
                <c:pt idx="4">
                  <c:v>21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766-40D3-BB24-75435914BAEE}"/>
            </c:ext>
          </c:extLst>
        </c:ser>
        <c:ser>
          <c:idx val="1"/>
          <c:order val="4"/>
          <c:tx>
            <c:strRef>
              <c:f>'ELoszlás – Átlag'!$A$26</c:f>
              <c:strCache>
                <c:ptCount val="1"/>
                <c:pt idx="0">
                  <c:v>Tőkeszerkezet</c:v>
                </c:pt>
              </c:strCache>
            </c:strRef>
          </c:tx>
          <c:spPr>
            <a:solidFill>
              <a:srgbClr val="FF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Átlag'!$C$26:$H$26</c:f>
              <c:numCache>
                <c:formatCode>[=0]"";General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21</c:v>
                </c:pt>
                <c:pt idx="4">
                  <c:v>16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766-40D3-BB24-75435914BAEE}"/>
            </c:ext>
          </c:extLst>
        </c:ser>
        <c:ser>
          <c:idx val="2"/>
          <c:order val="5"/>
          <c:tx>
            <c:strRef>
              <c:f>'ELoszlás – Átlag'!$A$27</c:f>
              <c:strCache>
                <c:ptCount val="1"/>
                <c:pt idx="0">
                  <c:v>Költség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Átlag'!$C$27:$H$27</c:f>
              <c:numCache>
                <c:formatCode>[=0]"";General</c:formatCode>
                <c:ptCount val="6"/>
                <c:pt idx="0">
                  <c:v>2</c:v>
                </c:pt>
                <c:pt idx="1">
                  <c:v>14</c:v>
                </c:pt>
                <c:pt idx="2">
                  <c:v>23</c:v>
                </c:pt>
                <c:pt idx="3">
                  <c:v>37</c:v>
                </c:pt>
                <c:pt idx="4">
                  <c:v>21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9766-40D3-BB24-75435914BAEE}"/>
            </c:ext>
          </c:extLst>
        </c:ser>
        <c:ser>
          <c:idx val="3"/>
          <c:order val="6"/>
          <c:tx>
            <c:strRef>
              <c:f>'ELoszlás – Átlag'!$A$28</c:f>
              <c:strCache>
                <c:ptCount val="1"/>
                <c:pt idx="0">
                  <c:v>Stratégia vagy projekt</c:v>
                </c:pt>
              </c:strCache>
            </c:strRef>
          </c:tx>
          <c:spPr>
            <a:solidFill>
              <a:srgbClr val="CC009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Átlag'!$C$28:$H$28</c:f>
              <c:numCache>
                <c:formatCode>[=0]"";General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18</c:v>
                </c:pt>
                <c:pt idx="3">
                  <c:v>31</c:v>
                </c:pt>
                <c:pt idx="4">
                  <c:v>21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9766-40D3-BB24-75435914BAEE}"/>
            </c:ext>
          </c:extLst>
        </c:ser>
        <c:ser>
          <c:idx val="8"/>
          <c:order val="7"/>
          <c:tx>
            <c:strRef>
              <c:f>'ELoszlás – Átlag'!$A$29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Átlag'!$C$29:$H$29</c:f>
              <c:numCache>
                <c:formatCode>[=0]"";General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9766-40D3-BB24-75435914BA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25147584"/>
        <c:axId val="1523176448"/>
      </c:barChart>
      <c:catAx>
        <c:axId val="1525147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u-HU" sz="1400" i="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Alkalmazott tevékenységtípus mennyisége</a:t>
                </a:r>
              </a:p>
            </c:rich>
          </c:tx>
          <c:layout>
            <c:manualLayout>
              <c:xMode val="edge"/>
              <c:yMode val="edge"/>
              <c:x val="2.3662304214151292E-4"/>
              <c:y val="0.277230387120647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u-HU"/>
          </a:p>
        </c:txPr>
        <c:crossAx val="1523176448"/>
        <c:crosses val="autoZero"/>
        <c:auto val="1"/>
        <c:lblAlgn val="ctr"/>
        <c:lblOffset val="100"/>
        <c:noMultiLvlLbl val="0"/>
      </c:catAx>
      <c:valAx>
        <c:axId val="152317644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u-HU" sz="1400" b="1" i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Vállalatok száma</a:t>
                </a:r>
              </a:p>
            </c:rich>
          </c:tx>
          <c:layout>
            <c:manualLayout>
              <c:xMode val="edge"/>
              <c:yMode val="edge"/>
              <c:x val="0.45572903822198291"/>
              <c:y val="0.898301190555945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u-HU"/>
            </a:p>
          </c:txPr>
        </c:title>
        <c:numFmt formatCode="[=0]&quot;&quot;;General" sourceLinked="1"/>
        <c:majorTickMark val="none"/>
        <c:minorTickMark val="none"/>
        <c:tickLblPos val="nextTo"/>
        <c:crossAx val="15251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382509035056489E-2"/>
          <c:y val="0.16433979426164533"/>
          <c:w val="0.95796743961774333"/>
          <c:h val="0.138094418069077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u-HU" sz="1800" i="0" dirty="0">
                <a:latin typeface="Segoe UI" panose="020B0502040204020203" pitchFamily="34" charset="0"/>
                <a:cs typeface="Segoe UI" panose="020B0502040204020203" pitchFamily="34" charset="0"/>
              </a:rPr>
              <a:t>A kkv-k eloszlása az alkalmazott belső pénzügyi kontrolling tevékenység intenzitása és típusa szerint</a:t>
            </a:r>
          </a:p>
        </c:rich>
      </c:tx>
      <c:layout>
        <c:manualLayout>
          <c:xMode val="edge"/>
          <c:yMode val="edge"/>
          <c:x val="0.151407024186942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0027768663113427"/>
          <c:y val="0.27483352796495358"/>
          <c:w val="0.89972231336886577"/>
          <c:h val="0.66664157414806324"/>
        </c:manualLayout>
      </c:layout>
      <c:barChart>
        <c:barDir val="bar"/>
        <c:grouping val="stacked"/>
        <c:varyColors val="0"/>
        <c:ser>
          <c:idx val="5"/>
          <c:order val="0"/>
          <c:tx>
            <c:strRef>
              <c:f>'ELoszlás – Átlag'!$A$12</c:f>
              <c:strCache>
                <c:ptCount val="1"/>
                <c:pt idx="0">
                  <c:v>Likviditás</c:v>
                </c:pt>
              </c:strCache>
            </c:strRef>
          </c:tx>
          <c:spPr>
            <a:solidFill>
              <a:srgbClr val="00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Átlag'!$B$12:$H$12</c:f>
              <c:numCache>
                <c:formatCode>[=0]"";General</c:formatCode>
                <c:ptCount val="7"/>
                <c:pt idx="0">
                  <c:v>4</c:v>
                </c:pt>
                <c:pt idx="1">
                  <c:v>13</c:v>
                </c:pt>
                <c:pt idx="2">
                  <c:v>8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3-48FA-AE23-14295A820678}"/>
            </c:ext>
          </c:extLst>
        </c:ser>
        <c:ser>
          <c:idx val="6"/>
          <c:order val="1"/>
          <c:tx>
            <c:strRef>
              <c:f>'ELoszlás – Átlag'!$A$13</c:f>
              <c:strCache>
                <c:ptCount val="1"/>
                <c:pt idx="0">
                  <c:v>Jövedelmezőség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Átlag'!$B$13:$H$13</c:f>
              <c:numCache>
                <c:formatCode>[=0]"";General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03-48FA-AE23-14295A820678}"/>
            </c:ext>
          </c:extLst>
        </c:ser>
        <c:ser>
          <c:idx val="7"/>
          <c:order val="2"/>
          <c:tx>
            <c:strRef>
              <c:f>'ELoszlás – Átlag'!$A$14</c:f>
              <c:strCache>
                <c:ptCount val="1"/>
                <c:pt idx="0">
                  <c:v>Hatékonyság</c:v>
                </c:pt>
              </c:strCache>
            </c:strRef>
          </c:tx>
          <c:spPr>
            <a:solidFill>
              <a:srgbClr val="00CC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Átlag'!$B$14:$H$14</c:f>
              <c:numCache>
                <c:formatCode>[=0]"";General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03-48FA-AE23-14295A820678}"/>
            </c:ext>
          </c:extLst>
        </c:ser>
        <c:ser>
          <c:idx val="0"/>
          <c:order val="3"/>
          <c:tx>
            <c:strRef>
              <c:f>'ELoszlás – Átlag'!$A$15</c:f>
              <c:strCache>
                <c:ptCount val="1"/>
                <c:pt idx="0">
                  <c:v>Finanszírozás</c:v>
                </c:pt>
              </c:strCache>
            </c:strRef>
          </c:tx>
          <c:spPr>
            <a:solidFill>
              <a:srgbClr val="A5002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Átlag'!$B$15:$H$15</c:f>
              <c:numCache>
                <c:formatCode>[=0]"";General</c:formatCode>
                <c:ptCount val="7"/>
                <c:pt idx="0">
                  <c:v>7</c:v>
                </c:pt>
                <c:pt idx="1">
                  <c:v>14</c:v>
                </c:pt>
                <c:pt idx="2">
                  <c:v>8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03-48FA-AE23-14295A820678}"/>
            </c:ext>
          </c:extLst>
        </c:ser>
        <c:ser>
          <c:idx val="1"/>
          <c:order val="4"/>
          <c:tx>
            <c:strRef>
              <c:f>'ELoszlás – Átlag'!$A$16</c:f>
              <c:strCache>
                <c:ptCount val="1"/>
                <c:pt idx="0">
                  <c:v>Tőkeszerkezet</c:v>
                </c:pt>
              </c:strCache>
            </c:strRef>
          </c:tx>
          <c:spPr>
            <a:solidFill>
              <a:srgbClr val="FF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Átlag'!$B$16:$H$16</c:f>
              <c:numCache>
                <c:formatCode>[=0]"";General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03-48FA-AE23-14295A820678}"/>
            </c:ext>
          </c:extLst>
        </c:ser>
        <c:ser>
          <c:idx val="2"/>
          <c:order val="5"/>
          <c:tx>
            <c:strRef>
              <c:f>'ELoszlás – Átlag'!$A$17</c:f>
              <c:strCache>
                <c:ptCount val="1"/>
                <c:pt idx="0">
                  <c:v>Költség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Átlag'!$B$17:$H$17</c:f>
              <c:numCache>
                <c:formatCode>[=0]"";General</c:formatCode>
                <c:ptCount val="7"/>
                <c:pt idx="0">
                  <c:v>9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03-48FA-AE23-14295A820678}"/>
            </c:ext>
          </c:extLst>
        </c:ser>
        <c:ser>
          <c:idx val="3"/>
          <c:order val="6"/>
          <c:tx>
            <c:strRef>
              <c:f>'ELoszlás – Átlag'!$A$18</c:f>
              <c:strCache>
                <c:ptCount val="1"/>
                <c:pt idx="0">
                  <c:v>Stratégia vagy projekt</c:v>
                </c:pt>
              </c:strCache>
            </c:strRef>
          </c:tx>
          <c:spPr>
            <a:solidFill>
              <a:srgbClr val="CC009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Átlag'!$B$18:$H$18</c:f>
              <c:numCache>
                <c:formatCode>[=0]"";General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03-48FA-AE23-14295A820678}"/>
            </c:ext>
          </c:extLst>
        </c:ser>
        <c:ser>
          <c:idx val="8"/>
          <c:order val="7"/>
          <c:tx>
            <c:strRef>
              <c:f>'ELoszlás – Átlag'!$A$19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CA03-48FA-AE23-14295A8206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Átlag'!$B$19:$H$19</c:f>
              <c:numCache>
                <c:formatCode>[=0]"";General</c:formatCode>
                <c:ptCount val="7"/>
                <c:pt idx="0">
                  <c:v>23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03-48FA-AE23-14295A8206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25147584"/>
        <c:axId val="1523176448"/>
      </c:barChart>
      <c:catAx>
        <c:axId val="1525147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u-HU" sz="1600" i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Alkalmazott tevékenységtípus mennyisége</a:t>
                </a:r>
              </a:p>
            </c:rich>
          </c:tx>
          <c:layout>
            <c:manualLayout>
              <c:xMode val="edge"/>
              <c:yMode val="edge"/>
              <c:x val="6.9476814420843403E-3"/>
              <c:y val="0.2830069320392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u-HU"/>
          </a:p>
        </c:txPr>
        <c:crossAx val="1523176448"/>
        <c:crosses val="autoZero"/>
        <c:auto val="1"/>
        <c:lblAlgn val="ctr"/>
        <c:lblOffset val="100"/>
        <c:noMultiLvlLbl val="0"/>
      </c:catAx>
      <c:valAx>
        <c:axId val="152317644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u-HU" sz="1400" i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Vállalatok száma</a:t>
                </a:r>
              </a:p>
            </c:rich>
          </c:tx>
          <c:layout>
            <c:manualLayout>
              <c:xMode val="edge"/>
              <c:yMode val="edge"/>
              <c:x val="0.47866357414576971"/>
              <c:y val="0.930127643966637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u-HU"/>
            </a:p>
          </c:txPr>
        </c:title>
        <c:numFmt formatCode="[=0]&quot;&quot;;General" sourceLinked="1"/>
        <c:majorTickMark val="none"/>
        <c:minorTickMark val="none"/>
        <c:tickLblPos val="nextTo"/>
        <c:crossAx val="15251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4302446986360304E-2"/>
          <c:y val="0.15316305096641677"/>
          <c:w val="0.96860722136651323"/>
          <c:h val="0.115847769030023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077F6-9A53-4356-8CB3-6463191F78A7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9AE34-0116-4A68-86E1-305547AB55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41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803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tanácsadói munka az ügyfeleik felé,  igényli a gyorsaságot, a rugalmasságot, a vizualitást, a gazdálkodási betegségek korai figyelmeztetését, </a:t>
            </a:r>
            <a:r>
              <a:rPr lang="hu-HU" dirty="0" err="1"/>
              <a:t>tev</a:t>
            </a:r>
            <a:r>
              <a:rPr lang="hu-HU" dirty="0"/>
              <a:t>., életszakasz, helyzet- és időszakos elemzés függvényében..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82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Mind az app, mind a TC azonos logikai vázra épül. (felső sor). Az SMESBJ 10 vizsgálati moduljából 7 korai </a:t>
            </a:r>
            <a:r>
              <a:rPr lang="hu-HU" dirty="0" err="1"/>
              <a:t>figy</a:t>
            </a:r>
            <a:r>
              <a:rPr lang="hu-HU" dirty="0"/>
              <a:t>. rendszer moduljai </a:t>
            </a:r>
            <a:r>
              <a:rPr lang="hu-HU" dirty="0" err="1"/>
              <a:t>jöv</a:t>
            </a:r>
            <a:r>
              <a:rPr lang="hu-HU" dirty="0"/>
              <a:t>. Term. Képesség, </a:t>
            </a:r>
            <a:r>
              <a:rPr lang="hu-HU" dirty="0" err="1"/>
              <a:t>fiz</a:t>
            </a:r>
            <a:r>
              <a:rPr lang="hu-HU" dirty="0"/>
              <a:t>. Képesség, eladósodás, hatékonyság, </a:t>
            </a:r>
            <a:r>
              <a:rPr lang="hu-HU" dirty="0" err="1"/>
              <a:t>vagyonszerk</a:t>
            </a:r>
            <a:r>
              <a:rPr lang="hu-HU" dirty="0"/>
              <a:t>,., </a:t>
            </a:r>
            <a:r>
              <a:rPr lang="hu-HU" dirty="0" err="1"/>
              <a:t>DuPont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és cégkockázat). Mindkettő vizuálisan, a színek információs tartalma miatt értelmezhetővé teszi az adott életszakasz és gazdálkodás tüneteit, amelyek ösztönzést adnak a váll. bajok, problémák, </a:t>
            </a:r>
            <a:r>
              <a:rPr lang="hu-HU" dirty="0" err="1"/>
              <a:t>minz</a:t>
            </a:r>
            <a:r>
              <a:rPr lang="hu-HU" dirty="0"/>
              <a:t> okok felkutatására (mivel mindkettő korai figyelmeztetésre alkalmas).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72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vizualizáció a következő… Az alkalmazást 2 váll. mintát mutatjuk be. A TC módszert egy már, az év elején, az Új </a:t>
            </a:r>
            <a:r>
              <a:rPr lang="hu-HU" dirty="0" err="1"/>
              <a:t>mügyi</a:t>
            </a:r>
            <a:r>
              <a:rPr lang="hu-HU" dirty="0"/>
              <a:t> szemlében publikált munkánkból mutatjuk be.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54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63482" y="-169342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</a:t>
            </a:r>
            <a:r>
              <a:rPr lang="hu-H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VÁLLALATI VÁLSÁGKEZELÉSI ÉS -ELKERÜLÉSI MEGOLDÁSOK TANÁCSADÓK SZÁMÁRA</a:t>
            </a:r>
            <a:br>
              <a:rPr lang="hu-HU" sz="2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hu-HU" sz="2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hu-HU" sz="2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lang="hu-HU" sz="2800" dirty="0">
              <a:solidFill>
                <a:srgbClr val="3A445D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BD44707-58D2-C1ED-0CA9-2CCD8B376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909824F6-D260-C278-7E1D-EF1F94BE7D8E}"/>
              </a:ext>
            </a:extLst>
          </p:cNvPr>
          <p:cNvSpPr/>
          <p:nvPr/>
        </p:nvSpPr>
        <p:spPr>
          <a:xfrm>
            <a:off x="1" y="5814907"/>
            <a:ext cx="48674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05C2CB0-F906-B8AC-825E-568BC4986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3" y="6025247"/>
            <a:ext cx="5346176" cy="735738"/>
          </a:xfrm>
          <a:prstGeom prst="rect">
            <a:avLst/>
          </a:prstGeom>
        </p:spPr>
      </p:pic>
      <p:sp>
        <p:nvSpPr>
          <p:cNvPr id="10" name="Alcím 9">
            <a:extLst>
              <a:ext uri="{FF2B5EF4-FFF2-40B4-BE49-F238E27FC236}">
                <a16:creationId xmlns:a16="http://schemas.microsoft.com/office/drawing/2014/main" id="{A6E7033B-4C70-E108-1997-3E077ABCFC02}"/>
              </a:ext>
            </a:extLst>
          </p:cNvPr>
          <p:cNvSpPr txBox="1">
            <a:spLocks/>
          </p:cNvSpPr>
          <p:nvPr/>
        </p:nvSpPr>
        <p:spPr>
          <a:xfrm>
            <a:off x="1899137" y="1106927"/>
            <a:ext cx="8651631" cy="4743030"/>
          </a:xfrm>
          <a:prstGeom prst="rect">
            <a:avLst/>
          </a:prstGeom>
          <a:solidFill>
            <a:srgbClr val="3A445D"/>
          </a:solidFill>
          <a:ln w="76200">
            <a:solidFill>
              <a:srgbClr val="51E90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2000" b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2000" b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000" b="1" dirty="0">
                <a:solidFill>
                  <a:srgbClr val="FFFFFF"/>
                </a:solidFill>
                <a:cs typeface="Segoe UI" panose="020B0502040204020203" pitchFamily="34" charset="0"/>
              </a:rPr>
              <a:t>               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Előadó   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MAGYARI Katinka EMBA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Magyari-Audit Kft.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Szerzőtársak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VARGA Zsuzsanna EMBA  Dr. </a:t>
            </a:r>
            <a:r>
              <a:rPr lang="hu-HU" sz="14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   JÁMBOR Balázs </a:t>
            </a:r>
            <a:r>
              <a:rPr lang="hu-HU" sz="14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Dr. SZALKA Éva PhD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hu-HU" sz="14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Interstuhl</a:t>
            </a: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Büromöbel</a:t>
            </a: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Pannon Egyetem               Pannon Egyetem            Széchenyi István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</a:t>
            </a: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GmbH                                                                                                                        Egyetem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XI. NEMZETKÖZI TANÁCSDAÓI KONFERENCIA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6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Válságkezelés-válságmenedzselés a nehéz gazdasági helyzetben 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szekció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2023. november 8.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cs typeface="Segoe UI" panose="020B0502040204020203" pitchFamily="34" charset="0"/>
              </a:rPr>
              <a:t>                                                              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EE79C1E8-AD02-7BA7-8D1B-3632A2EDF2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05" y="3221477"/>
            <a:ext cx="943407" cy="9834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Kép 13">
            <a:extLst>
              <a:ext uri="{FF2B5EF4-FFF2-40B4-BE49-F238E27FC236}">
                <a16:creationId xmlns:a16="http://schemas.microsoft.com/office/drawing/2014/main" id="{8E3CDCDA-CE47-F92C-D058-F976C1FD9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8307" y="1317143"/>
            <a:ext cx="993290" cy="983418"/>
          </a:xfrm>
          <a:prstGeom prst="rect">
            <a:avLst/>
          </a:prstGeom>
          <a:solidFill>
            <a:srgbClr val="EDEDED"/>
          </a:solidFill>
          <a:ln cap="flat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AEE11F8-5D36-2233-E640-3C6F9459C9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2320" y="3264327"/>
            <a:ext cx="988152" cy="902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Kép 9">
            <a:extLst>
              <a:ext uri="{FF2B5EF4-FFF2-40B4-BE49-F238E27FC236}">
                <a16:creationId xmlns:a16="http://schemas.microsoft.com/office/drawing/2014/main" id="{5AA993D3-9B05-B06A-A04B-99A6BCE9F2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343" r="3343"/>
          <a:stretch>
            <a:fillRect/>
          </a:stretch>
        </p:blipFill>
        <p:spPr>
          <a:xfrm flipH="1">
            <a:off x="2574638" y="3221477"/>
            <a:ext cx="927760" cy="989155"/>
          </a:xfrm>
          <a:prstGeom prst="rect">
            <a:avLst/>
          </a:prstGeom>
          <a:solidFill>
            <a:srgbClr val="EDEDED"/>
          </a:solidFill>
          <a:ln cap="flat">
            <a:noFill/>
          </a:ln>
          <a:effectLst>
            <a:outerShdw dist="18004" dir="5400000" algn="tl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C9D491C4-2A3B-9CB4-3169-E9087E55408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036130" y="3230564"/>
            <a:ext cx="898709" cy="979065"/>
          </a:xfrm>
          <a:prstGeom prst="rect">
            <a:avLst/>
          </a:prstGeom>
          <a:solidFill>
            <a:srgbClr val="EDEDED"/>
          </a:solidFill>
          <a:ln cap="flat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A2D02DA-6551-D3B3-E76C-8E3E0BF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3" y="-259941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Eszköz és módszer </a:t>
            </a:r>
          </a:p>
        </p:txBody>
      </p:sp>
      <p:pic>
        <p:nvPicPr>
          <p:cNvPr id="3" name="Kép 2" descr="Nincs elérhető leírás.">
            <a:extLst>
              <a:ext uri="{FF2B5EF4-FFF2-40B4-BE49-F238E27FC236}">
                <a16:creationId xmlns:a16="http://schemas.microsoft.com/office/drawing/2014/main" id="{673B64F5-E399-DF7C-F4A6-FC3027CCD2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7" y="1254583"/>
            <a:ext cx="6513343" cy="36550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Folyamatábra: Másik feldolgozás 8">
            <a:extLst>
              <a:ext uri="{FF2B5EF4-FFF2-40B4-BE49-F238E27FC236}">
                <a16:creationId xmlns:a16="http://schemas.microsoft.com/office/drawing/2014/main" id="{6D61C40F-32F3-B14E-D027-E21C4C08B8AE}"/>
              </a:ext>
            </a:extLst>
          </p:cNvPr>
          <p:cNvSpPr/>
          <p:nvPr/>
        </p:nvSpPr>
        <p:spPr>
          <a:xfrm>
            <a:off x="7957375" y="2195140"/>
            <a:ext cx="3976378" cy="1537649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PÉNZÜGYI </a:t>
            </a:r>
          </a:p>
          <a:p>
            <a:pPr algn="ctr"/>
            <a:r>
              <a:rPr lang="hu-HU" sz="2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TURNAROUND </a:t>
            </a:r>
          </a:p>
          <a:p>
            <a:pPr algn="ctr"/>
            <a:r>
              <a:rPr lang="hu-HU" sz="2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CONTROLLING</a:t>
            </a:r>
          </a:p>
        </p:txBody>
      </p:sp>
      <p:pic>
        <p:nvPicPr>
          <p:cNvPr id="12" name="Kép 11" descr="A képen szöveg, óra látható&#10;&#10;Automatikusan generált leírás">
            <a:extLst>
              <a:ext uri="{FF2B5EF4-FFF2-40B4-BE49-F238E27FC236}">
                <a16:creationId xmlns:a16="http://schemas.microsoft.com/office/drawing/2014/main" id="{B48A4EED-4EF2-BF9B-AE5A-679E084059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22" y="1254583"/>
            <a:ext cx="3211696" cy="33906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C9D79BAF-D58C-1501-51BB-64E5E6355216}"/>
              </a:ext>
            </a:extLst>
          </p:cNvPr>
          <p:cNvSpPr/>
          <p:nvPr/>
        </p:nvSpPr>
        <p:spPr>
          <a:xfrm>
            <a:off x="3971780" y="378285"/>
            <a:ext cx="4314100" cy="1873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Gyors 7/24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Informatív, vizuális, könnyen érthető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Korai figyelmeztetés (EWS 1. </a:t>
            </a:r>
            <a:r>
              <a:rPr lang="hu-HU" b="1" dirty="0" err="1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</a:t>
            </a:r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Tevékenységi profil, életszakasz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Helyzet- és időszakos elemzés</a:t>
            </a:r>
            <a:r>
              <a:rPr lang="hu-HU" dirty="0">
                <a:solidFill>
                  <a:srgbClr val="3A445D"/>
                </a:solidFill>
              </a:rPr>
              <a:t> </a:t>
            </a:r>
          </a:p>
        </p:txBody>
      </p:sp>
      <p:pic>
        <p:nvPicPr>
          <p:cNvPr id="8" name="Kép 7" descr="A képen szöveg, óra látható&#10;&#10;Automatikusan generált leírás">
            <a:extLst>
              <a:ext uri="{FF2B5EF4-FFF2-40B4-BE49-F238E27FC236}">
                <a16:creationId xmlns:a16="http://schemas.microsoft.com/office/drawing/2014/main" id="{3A061831-42D4-8B87-F676-CCE0AA5267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2" y="1254583"/>
            <a:ext cx="3138737" cy="33906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Folyamatábra: Feldolgozás 9">
            <a:extLst>
              <a:ext uri="{FF2B5EF4-FFF2-40B4-BE49-F238E27FC236}">
                <a16:creationId xmlns:a16="http://schemas.microsoft.com/office/drawing/2014/main" id="{DC8E5306-57E6-71CE-D85C-12B60F968CFC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MAGYARI Katinka EMBA</a:t>
            </a:r>
          </a:p>
        </p:txBody>
      </p:sp>
    </p:spTree>
    <p:extLst>
      <p:ext uri="{BB962C8B-B14F-4D97-AF65-F5344CB8AC3E}">
        <p14:creationId xmlns:p14="http://schemas.microsoft.com/office/powerpoint/2010/main" val="13790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B72A4F93-1489-E9A1-9D37-A105D4F0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158" y="27315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8AB8D16-23D6-184E-5852-D3C1E23BE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158" y="5341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77817B4-98CA-8540-EB8B-A4B6B4A48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4610"/>
            <a:ext cx="12191999" cy="1508105"/>
          </a:xfrm>
          <a:prstGeom prst="rect">
            <a:avLst/>
          </a:prstGeom>
          <a:solidFill>
            <a:srgbClr val="7BDF4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Pénzügyi elemző és diagnóziskészítő alapmodul – logikai váz és tartalom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„Úgy legyen 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jövedelmező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vállalkozásunk, hogy közben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fizetőképes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nem eladósodott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perspektivikus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 működése, valamint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hatékony eszköz- és vagyongazdálkodás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 folytat.”</a:t>
            </a:r>
            <a:endParaRPr kumimoji="0" lang="hu-HU" altLang="hu-HU" sz="2300" b="1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8264E948-D238-BB06-9A5A-6C7E694019B4}"/>
              </a:ext>
            </a:extLst>
          </p:cNvPr>
          <p:cNvGrpSpPr/>
          <p:nvPr/>
        </p:nvGrpSpPr>
        <p:grpSpPr>
          <a:xfrm>
            <a:off x="464399" y="2642714"/>
            <a:ext cx="482344" cy="333691"/>
            <a:chOff x="8904478" y="1787426"/>
            <a:chExt cx="482344" cy="412326"/>
          </a:xfrm>
          <a:solidFill>
            <a:srgbClr val="3A445D"/>
          </a:solidFill>
          <a:scene3d>
            <a:camera prst="orthographicFront"/>
            <a:lightRig rig="threePt" dir="t"/>
          </a:scene3d>
        </p:grpSpPr>
        <p:sp>
          <p:nvSpPr>
            <p:cNvPr id="15" name="Nyíl: jobbra mutató 14">
              <a:extLst>
                <a:ext uri="{FF2B5EF4-FFF2-40B4-BE49-F238E27FC236}">
                  <a16:creationId xmlns:a16="http://schemas.microsoft.com/office/drawing/2014/main" id="{068EE155-435B-FD4B-C884-ECB0804168DA}"/>
                </a:ext>
              </a:extLst>
            </p:cNvPr>
            <p:cNvSpPr/>
            <p:nvPr/>
          </p:nvSpPr>
          <p:spPr>
            <a:xfrm rot="5400000">
              <a:off x="8939487" y="1752417"/>
              <a:ext cx="412326" cy="4823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>
              <a:bevelT/>
            </a:sp3d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6" name="Nyíl: jobbra mutató 4">
              <a:extLst>
                <a:ext uri="{FF2B5EF4-FFF2-40B4-BE49-F238E27FC236}">
                  <a16:creationId xmlns:a16="http://schemas.microsoft.com/office/drawing/2014/main" id="{8C240076-2F51-4208-8119-3D464DBC324C}"/>
                </a:ext>
              </a:extLst>
            </p:cNvPr>
            <p:cNvSpPr txBox="1"/>
            <p:nvPr/>
          </p:nvSpPr>
          <p:spPr>
            <a:xfrm>
              <a:off x="9000947" y="1787426"/>
              <a:ext cx="289406" cy="288628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hu-HU" sz="1500" b="1" kern="120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3" name="Kép 2" descr="Nincs elérhető leírás.">
            <a:extLst>
              <a:ext uri="{FF2B5EF4-FFF2-40B4-BE49-F238E27FC236}">
                <a16:creationId xmlns:a16="http://schemas.microsoft.com/office/drawing/2014/main" id="{1EDB234A-0F1C-3B4A-B830-9585605474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5" y="104345"/>
            <a:ext cx="1723551" cy="898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B1B1814-ADEA-F056-22EB-4C4823FF6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2965149"/>
            <a:ext cx="12192001" cy="206379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Folyamatábra: Feldolgozás 1">
            <a:extLst>
              <a:ext uri="{FF2B5EF4-FFF2-40B4-BE49-F238E27FC236}">
                <a16:creationId xmlns:a16="http://schemas.microsoft.com/office/drawing/2014/main" id="{BA421DEA-794A-AF35-AC3F-5774D939D36F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MAGYARI Katinka EMBA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0855493-45C5-3F9A-5220-4C22E07E9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435" y="4936053"/>
            <a:ext cx="4779260" cy="5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SMESBJ monitorkép </a:t>
            </a:r>
            <a:endParaRPr lang="hu-HU" altLang="hu-H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Kép 7" descr="A képen szöveg, óra látható&#10;&#10;Automatikusan generált leírás">
            <a:extLst>
              <a:ext uri="{FF2B5EF4-FFF2-40B4-BE49-F238E27FC236}">
                <a16:creationId xmlns:a16="http://schemas.microsoft.com/office/drawing/2014/main" id="{D05F5A7A-90F7-0139-8CED-94E8AD4EA6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42" y="90004"/>
            <a:ext cx="896456" cy="8833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Folyamatábra: Másik feldolgozás 8">
            <a:extLst>
              <a:ext uri="{FF2B5EF4-FFF2-40B4-BE49-F238E27FC236}">
                <a16:creationId xmlns:a16="http://schemas.microsoft.com/office/drawing/2014/main" id="{15642444-4D7E-881D-B250-94DD383607B2}"/>
              </a:ext>
            </a:extLst>
          </p:cNvPr>
          <p:cNvSpPr/>
          <p:nvPr/>
        </p:nvSpPr>
        <p:spPr>
          <a:xfrm flipH="1">
            <a:off x="1072043" y="360675"/>
            <a:ext cx="2546254" cy="34204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PÉNZÜGYI </a:t>
            </a:r>
          </a:p>
          <a:p>
            <a:pPr algn="ctr"/>
            <a:r>
              <a:rPr lang="hu-HU" sz="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TURNAROUND </a:t>
            </a:r>
          </a:p>
          <a:p>
            <a:pPr algn="ctr"/>
            <a:r>
              <a:rPr lang="hu-HU" sz="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CONTROLLING</a:t>
            </a:r>
          </a:p>
        </p:txBody>
      </p:sp>
    </p:spTree>
    <p:extLst>
      <p:ext uri="{BB962C8B-B14F-4D97-AF65-F5344CB8AC3E}">
        <p14:creationId xmlns:p14="http://schemas.microsoft.com/office/powerpoint/2010/main" val="21943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28D5C52E-4A26-A40A-5BA4-56FCDF8A9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91" y="-505849"/>
            <a:ext cx="1607048" cy="88338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D5E021B-AC29-1F11-D74A-C08763B673B5}"/>
              </a:ext>
            </a:extLst>
          </p:cNvPr>
          <p:cNvSpPr txBox="1"/>
          <p:nvPr/>
        </p:nvSpPr>
        <p:spPr>
          <a:xfrm>
            <a:off x="0" y="1263754"/>
            <a:ext cx="12191999" cy="888128"/>
          </a:xfrm>
          <a:prstGeom prst="rect">
            <a:avLst/>
          </a:prstGeom>
          <a:solidFill>
            <a:srgbClr val="7BDF4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ts val="3200"/>
              </a:lnSpc>
              <a:buSzPts val="1200"/>
              <a:tabLst>
                <a:tab pos="212090" algn="l"/>
                <a:tab pos="1298575" algn="l"/>
              </a:tabLst>
            </a:pP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hu-HU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gazdálkodás erős pontjai (</a:t>
            </a:r>
            <a:r>
              <a:rPr lang="hu-HU" sz="26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Helyzetelemzés</a:t>
            </a:r>
            <a:r>
              <a:rPr lang="hu-HU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), kedvező eredményalakulás, sikeres növekedés vagy válságból eredményes fordulat (</a:t>
            </a:r>
            <a:r>
              <a:rPr lang="hu-HU" sz="26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 elemzés</a:t>
            </a:r>
            <a:r>
              <a:rPr lang="hu-HU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  <a:endParaRPr lang="hu-H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7425761-0AC2-8120-98E9-73E9FA31297E}"/>
              </a:ext>
            </a:extLst>
          </p:cNvPr>
          <p:cNvSpPr txBox="1"/>
          <p:nvPr/>
        </p:nvSpPr>
        <p:spPr>
          <a:xfrm>
            <a:off x="0" y="4295442"/>
            <a:ext cx="12191999" cy="7737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r>
              <a:rPr lang="hu-HU" sz="2600" i="1" spc="-6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áltozatlan</a:t>
            </a:r>
            <a:r>
              <a:rPr lang="hu-HU" sz="2600" spc="-5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eredmény</a:t>
            </a:r>
            <a:r>
              <a:rPr lang="hu-HU" sz="2600" spc="-5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</a:t>
            </a:r>
            <a:r>
              <a:rPr lang="hu-HU" sz="2600" b="1" spc="-5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b="1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elemzés</a:t>
            </a:r>
            <a:r>
              <a:rPr lang="hu-HU" sz="2600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endParaRPr lang="hu-HU" sz="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015BD69-36AF-F2AE-1F4A-32A3A938D4EF}"/>
              </a:ext>
            </a:extLst>
          </p:cNvPr>
          <p:cNvSpPr txBox="1"/>
          <p:nvPr/>
        </p:nvSpPr>
        <p:spPr>
          <a:xfrm>
            <a:off x="1" y="2155428"/>
            <a:ext cx="12191998" cy="773738"/>
          </a:xfrm>
          <a:prstGeom prst="rect">
            <a:avLst/>
          </a:prstGeom>
          <a:solidFill>
            <a:srgbClr val="D0E20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r>
              <a:rPr lang="hu-HU" sz="2600" spc="-15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válság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gyenge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jelzése, figyelmeztető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jel</a:t>
            </a:r>
            <a:r>
              <a:rPr lang="hu-HU" sz="2600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</a:t>
            </a:r>
            <a:r>
              <a:rPr lang="hu-HU" sz="2600" b="1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elemzés</a:t>
            </a:r>
            <a:r>
              <a:rPr lang="hu-HU" sz="2600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endParaRPr lang="hu-HU" sz="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8DC3DCD-1ED1-510E-CFB6-DCA8932C96E7}"/>
              </a:ext>
            </a:extLst>
          </p:cNvPr>
          <p:cNvSpPr txBox="1"/>
          <p:nvPr/>
        </p:nvSpPr>
        <p:spPr>
          <a:xfrm>
            <a:off x="1" y="2946780"/>
            <a:ext cx="12191998" cy="1323439"/>
          </a:xfrm>
          <a:prstGeom prst="rect">
            <a:avLst/>
          </a:prstGeom>
          <a:solidFill>
            <a:srgbClr val="DF434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 gazdálkodás gyenge pontja, az adott cégkockázat magas szintje 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Helyzetelemzés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), válság erős jelzése, az adott cégkockázatok tartósan magas szintje 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 elemzés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  <a:endParaRPr lang="hu-HU" sz="2600" dirty="0"/>
          </a:p>
        </p:txBody>
      </p:sp>
      <p:pic>
        <p:nvPicPr>
          <p:cNvPr id="14" name="Kép 13" descr="Nincs elérhető leírás.">
            <a:extLst>
              <a:ext uri="{FF2B5EF4-FFF2-40B4-BE49-F238E27FC236}">
                <a16:creationId xmlns:a16="http://schemas.microsoft.com/office/drawing/2014/main" id="{2143426C-0BF9-F071-1D51-7007D8CA5C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5" y="104345"/>
            <a:ext cx="1723551" cy="898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Folyamatábra: Feldolgozás 2">
            <a:extLst>
              <a:ext uri="{FF2B5EF4-FFF2-40B4-BE49-F238E27FC236}">
                <a16:creationId xmlns:a16="http://schemas.microsoft.com/office/drawing/2014/main" id="{58E462EE-7991-FB43-5009-CA1B4731BB4D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MAGYARI Katinka EMBA</a:t>
            </a:r>
          </a:p>
        </p:txBody>
      </p:sp>
      <p:pic>
        <p:nvPicPr>
          <p:cNvPr id="4" name="Kép 3" descr="A képen szöveg, óra látható&#10;&#10;Automatikusan generált leírás">
            <a:extLst>
              <a:ext uri="{FF2B5EF4-FFF2-40B4-BE49-F238E27FC236}">
                <a16:creationId xmlns:a16="http://schemas.microsoft.com/office/drawing/2014/main" id="{6F900652-30AD-1917-46EF-F67254C9D0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42" y="90004"/>
            <a:ext cx="896456" cy="8833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Folyamatábra: Másik feldolgozás 5">
            <a:extLst>
              <a:ext uri="{FF2B5EF4-FFF2-40B4-BE49-F238E27FC236}">
                <a16:creationId xmlns:a16="http://schemas.microsoft.com/office/drawing/2014/main" id="{CB61A9F6-FC03-E3F5-FBDD-B1C104BF0047}"/>
              </a:ext>
            </a:extLst>
          </p:cNvPr>
          <p:cNvSpPr/>
          <p:nvPr/>
        </p:nvSpPr>
        <p:spPr>
          <a:xfrm flipH="1">
            <a:off x="1072043" y="360675"/>
            <a:ext cx="2546254" cy="34204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PÉNZÜGYI </a:t>
            </a:r>
          </a:p>
          <a:p>
            <a:pPr algn="ctr"/>
            <a:r>
              <a:rPr lang="hu-HU" sz="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TURNAROUND </a:t>
            </a:r>
          </a:p>
          <a:p>
            <a:pPr algn="ctr"/>
            <a:r>
              <a:rPr lang="hu-HU" sz="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CONTROLLING</a:t>
            </a:r>
          </a:p>
        </p:txBody>
      </p:sp>
      <p:graphicFrame>
        <p:nvGraphicFramePr>
          <p:cNvPr id="8" name="Táblázat 3">
            <a:extLst>
              <a:ext uri="{FF2B5EF4-FFF2-40B4-BE49-F238E27FC236}">
                <a16:creationId xmlns:a16="http://schemas.microsoft.com/office/drawing/2014/main" id="{040CDBD4-3D77-879E-70EC-5F849C0AC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25220"/>
              </p:ext>
            </p:extLst>
          </p:nvPr>
        </p:nvGraphicFramePr>
        <p:xfrm>
          <a:off x="-1" y="1293470"/>
          <a:ext cx="12191997" cy="3775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2708">
                  <a:extLst>
                    <a:ext uri="{9D8B030D-6E8A-4147-A177-3AD203B41FA5}">
                      <a16:colId xmlns:a16="http://schemas.microsoft.com/office/drawing/2014/main" val="947327935"/>
                    </a:ext>
                  </a:extLst>
                </a:gridCol>
                <a:gridCol w="185381">
                  <a:extLst>
                    <a:ext uri="{9D8B030D-6E8A-4147-A177-3AD203B41FA5}">
                      <a16:colId xmlns:a16="http://schemas.microsoft.com/office/drawing/2014/main" val="2040362096"/>
                    </a:ext>
                  </a:extLst>
                </a:gridCol>
                <a:gridCol w="1469909">
                  <a:extLst>
                    <a:ext uri="{9D8B030D-6E8A-4147-A177-3AD203B41FA5}">
                      <a16:colId xmlns:a16="http://schemas.microsoft.com/office/drawing/2014/main" val="1462394733"/>
                    </a:ext>
                  </a:extLst>
                </a:gridCol>
                <a:gridCol w="1457184">
                  <a:extLst>
                    <a:ext uri="{9D8B030D-6E8A-4147-A177-3AD203B41FA5}">
                      <a16:colId xmlns:a16="http://schemas.microsoft.com/office/drawing/2014/main" val="674201351"/>
                    </a:ext>
                  </a:extLst>
                </a:gridCol>
                <a:gridCol w="745406">
                  <a:extLst>
                    <a:ext uri="{9D8B030D-6E8A-4147-A177-3AD203B41FA5}">
                      <a16:colId xmlns:a16="http://schemas.microsoft.com/office/drawing/2014/main" val="352063211"/>
                    </a:ext>
                  </a:extLst>
                </a:gridCol>
                <a:gridCol w="399979">
                  <a:extLst>
                    <a:ext uri="{9D8B030D-6E8A-4147-A177-3AD203B41FA5}">
                      <a16:colId xmlns:a16="http://schemas.microsoft.com/office/drawing/2014/main" val="1858174829"/>
                    </a:ext>
                  </a:extLst>
                </a:gridCol>
                <a:gridCol w="1461430">
                  <a:extLst>
                    <a:ext uri="{9D8B030D-6E8A-4147-A177-3AD203B41FA5}">
                      <a16:colId xmlns:a16="http://schemas.microsoft.com/office/drawing/2014/main" val="3847643431"/>
                    </a:ext>
                  </a:extLst>
                </a:gridCol>
                <a:gridCol w="441484">
                  <a:extLst>
                    <a:ext uri="{9D8B030D-6E8A-4147-A177-3AD203B41FA5}">
                      <a16:colId xmlns:a16="http://schemas.microsoft.com/office/drawing/2014/main" val="3216933403"/>
                    </a:ext>
                  </a:extLst>
                </a:gridCol>
                <a:gridCol w="1202354">
                  <a:extLst>
                    <a:ext uri="{9D8B030D-6E8A-4147-A177-3AD203B41FA5}">
                      <a16:colId xmlns:a16="http://schemas.microsoft.com/office/drawing/2014/main" val="536579184"/>
                    </a:ext>
                  </a:extLst>
                </a:gridCol>
                <a:gridCol w="732074">
                  <a:extLst>
                    <a:ext uri="{9D8B030D-6E8A-4147-A177-3AD203B41FA5}">
                      <a16:colId xmlns:a16="http://schemas.microsoft.com/office/drawing/2014/main" val="4198578718"/>
                    </a:ext>
                  </a:extLst>
                </a:gridCol>
                <a:gridCol w="896917">
                  <a:extLst>
                    <a:ext uri="{9D8B030D-6E8A-4147-A177-3AD203B41FA5}">
                      <a16:colId xmlns:a16="http://schemas.microsoft.com/office/drawing/2014/main" val="1661419744"/>
                    </a:ext>
                  </a:extLst>
                </a:gridCol>
                <a:gridCol w="1807171">
                  <a:extLst>
                    <a:ext uri="{9D8B030D-6E8A-4147-A177-3AD203B41FA5}">
                      <a16:colId xmlns:a16="http://schemas.microsoft.com/office/drawing/2014/main" val="296570678"/>
                    </a:ext>
                  </a:extLst>
                </a:gridCol>
              </a:tblGrid>
              <a:tr h="606921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sz="14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hu-HU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hu-HU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hu-HU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4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hu-HU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37549"/>
                  </a:ext>
                </a:extLst>
              </a:tr>
              <a:tr h="667614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kritikus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+mn-lt"/>
                        </a:rPr>
                        <a:t>rossz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66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rossz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993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kedvezőtlen</a:t>
                      </a:r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FFFF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elfogadható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FF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elfogadható</a:t>
                      </a:r>
                      <a:endParaRPr lang="hu-HU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CCFF3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kedvező</a:t>
                      </a:r>
                      <a:endParaRPr lang="hu-HU" sz="1600" dirty="0">
                        <a:solidFill>
                          <a:srgbClr val="CCFF3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CCFF3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kedvező</a:t>
                      </a:r>
                      <a:endParaRPr lang="hu-HU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66FF3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jó</a:t>
                      </a:r>
                      <a:endParaRPr lang="hu-HU" sz="2000" dirty="0">
                        <a:solidFill>
                          <a:srgbClr val="66FF3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8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kitűnő</a:t>
                      </a:r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58849"/>
                  </a:ext>
                </a:extLst>
              </a:tr>
              <a:tr h="498334">
                <a:tc gridSpan="12">
                  <a:txBody>
                    <a:bodyPr/>
                    <a:lstStyle/>
                    <a:p>
                      <a:endParaRPr lang="hu-HU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72327310"/>
                  </a:ext>
                </a:extLst>
              </a:tr>
              <a:tr h="971074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↓↓↓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↓↓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→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32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Batang" panose="02030600000101010101" pitchFamily="18" charset="-127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↑</a:t>
                      </a:r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↑↑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32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Batang" panose="02030600000101010101" pitchFamily="18" charset="-127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↑↑↑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</a:rPr>
                        <a:t>↑↑↑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Webdings" panose="05030102010509060703" pitchFamily="18" charset="2"/>
                        </a:rPr>
                        <a:t></a:t>
                      </a:r>
                      <a:endParaRPr lang="hu-HU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12617"/>
                  </a:ext>
                </a:extLst>
              </a:tr>
              <a:tr h="1031767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erősen csökken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nagyon csökken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csökken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hu-HU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stabil</a:t>
                      </a:r>
                      <a:endParaRPr lang="hu-HU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növekvő</a:t>
                      </a:r>
                      <a:endParaRPr lang="hu-HU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nagyon </a:t>
                      </a:r>
                    </a:p>
                    <a:p>
                      <a:pPr algn="ctr"/>
                      <a:r>
                        <a:rPr lang="hu-HU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növekvő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erősen növekvő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latin typeface="+mn-lt"/>
                        </a:rPr>
                        <a:t>erősen növekvő</a:t>
                      </a:r>
                      <a:endParaRPr lang="hu-HU" sz="16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hu-HU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hektikus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04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1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2" y="113175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FEE8068-072E-9731-C186-451562D30974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Folyamatábra: Feldolgozás 1">
            <a:extLst>
              <a:ext uri="{FF2B5EF4-FFF2-40B4-BE49-F238E27FC236}">
                <a16:creationId xmlns:a16="http://schemas.microsoft.com/office/drawing/2014/main" id="{CD4A469A-FFF3-C51B-46D0-8B7CFA1D25CB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MAGYARI Katinka EMBA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FD1733-B44A-CB65-1DDF-38D3A2667A63}"/>
              </a:ext>
            </a:extLst>
          </p:cNvPr>
          <p:cNvSpPr txBox="1"/>
          <p:nvPr/>
        </p:nvSpPr>
        <p:spPr>
          <a:xfrm>
            <a:off x="94988" y="117079"/>
            <a:ext cx="1035711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900" b="1" dirty="0">
                <a:solidFill>
                  <a:srgbClr val="3A445D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H1: Akár a növekvő, akár a hanyatló szakaszban lévő vállalkozások is kerülhetnek </a:t>
            </a:r>
            <a:r>
              <a:rPr lang="hu-HU" sz="1900" b="1" i="1" dirty="0" err="1">
                <a:solidFill>
                  <a:srgbClr val="3A445D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turnaround</a:t>
            </a:r>
            <a:r>
              <a:rPr lang="hu-HU" sz="1900" b="1" dirty="0">
                <a:solidFill>
                  <a:srgbClr val="3A445D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helyzetbe, amit a működésük gyenge és erős jelzéseivel lehet azonosítani. </a:t>
            </a:r>
            <a:endParaRPr lang="hu-HU" sz="1900" b="1" dirty="0">
              <a:solidFill>
                <a:srgbClr val="3A445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A7AC2CB3-E965-2DD6-F67C-54C404CAB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71646"/>
              </p:ext>
            </p:extLst>
          </p:nvPr>
        </p:nvGraphicFramePr>
        <p:xfrm>
          <a:off x="0" y="1059703"/>
          <a:ext cx="12192000" cy="4022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60466860"/>
                    </a:ext>
                  </a:extLst>
                </a:gridCol>
              </a:tblGrid>
              <a:tr h="681688">
                <a:tc>
                  <a:txBody>
                    <a:bodyPr/>
                    <a:lstStyle/>
                    <a:p>
                      <a:pPr algn="just"/>
                      <a:r>
                        <a:rPr lang="hu-HU" sz="20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Az értékesítés ingadozik, változékony; megváltozott piaci kereslet; piaci részesedések csökkenése: Értékesítési árbevétel növekedési rátája csökken vagy változékony.  </a:t>
                      </a:r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72694"/>
                  </a:ext>
                </a:extLst>
              </a:tr>
              <a:tr h="681688">
                <a:tc>
                  <a:txBody>
                    <a:bodyPr/>
                    <a:lstStyle/>
                    <a:p>
                      <a:pPr algn="just"/>
                      <a:r>
                        <a:rPr lang="hu-HU" sz="20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Csekély vállalati hozamerő: jövedelemtermelőképesség visszaesik, nő a működési veszteség: a működési jövedelmezőségi ráta alakulása.</a:t>
                      </a:r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44320"/>
                  </a:ext>
                </a:extLst>
              </a:tr>
              <a:tr h="681688">
                <a:tc>
                  <a:txBody>
                    <a:bodyPr/>
                    <a:lstStyle/>
                    <a:p>
                      <a:pPr algn="just"/>
                      <a:r>
                        <a:rPr lang="hu-HU" sz="20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szállítási határidők emelkedése a forgalom növekedése nélkül: a szállítói tartozások rendezési ideje emelkedik vagy változékony.</a:t>
                      </a:r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5030"/>
                  </a:ext>
                </a:extLst>
              </a:tr>
              <a:tr h="895555">
                <a:tc>
                  <a:txBody>
                    <a:bodyPr/>
                    <a:lstStyle/>
                    <a:p>
                      <a:pPr algn="just"/>
                      <a:r>
                        <a:rPr lang="hu-HU" sz="20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Az adósságállomány meghaladja a vagyont: Tőkestruktúra (</a:t>
                      </a:r>
                      <a:r>
                        <a:rPr lang="hu-HU" sz="2000" b="1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Debt</a:t>
                      </a:r>
                      <a:r>
                        <a:rPr lang="hu-HU" sz="20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/Equity) 100% felett van (banki aranyszabály szerint nem éri el az 1 vagy 100% értéket). </a:t>
                      </a:r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442885"/>
                  </a:ext>
                </a:extLst>
              </a:tr>
              <a:tr h="1023793">
                <a:tc>
                  <a:txBody>
                    <a:bodyPr/>
                    <a:lstStyle/>
                    <a:p>
                      <a:pPr algn="just"/>
                      <a:r>
                        <a:rPr lang="hu-HU" sz="20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cég a folyó tartozásainak nem tud eleget tenni határidőben és összegben: a Likviditás II. fokozata nem éri el az 1 értéket. a likviditás III. fokozata nem éri el a 2. értéket.</a:t>
                      </a:r>
                      <a:endParaRPr lang="hu-HU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111527"/>
                  </a:ext>
                </a:extLst>
              </a:tr>
            </a:tbl>
          </a:graphicData>
        </a:graphic>
      </p:graphicFrame>
      <p:sp>
        <p:nvSpPr>
          <p:cNvPr id="9" name="Téglalap 8">
            <a:extLst>
              <a:ext uri="{FF2B5EF4-FFF2-40B4-BE49-F238E27FC236}">
                <a16:creationId xmlns:a16="http://schemas.microsoft.com/office/drawing/2014/main" id="{D7659CF3-10E6-B4BB-35B4-F067B80CBD0D}"/>
              </a:ext>
            </a:extLst>
          </p:cNvPr>
          <p:cNvSpPr/>
          <p:nvPr/>
        </p:nvSpPr>
        <p:spPr>
          <a:xfrm>
            <a:off x="8595578" y="4466850"/>
            <a:ext cx="2896660" cy="418056"/>
          </a:xfrm>
          <a:prstGeom prst="rect">
            <a:avLst/>
          </a:prstGeom>
          <a:solidFill>
            <a:srgbClr val="DF43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távközlés, elektronika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F5643212-9481-6F40-6C6A-CBBAAD739E85}"/>
              </a:ext>
            </a:extLst>
          </p:cNvPr>
          <p:cNvSpPr/>
          <p:nvPr/>
        </p:nvSpPr>
        <p:spPr>
          <a:xfrm>
            <a:off x="6929074" y="3578440"/>
            <a:ext cx="3413098" cy="418056"/>
          </a:xfrm>
          <a:prstGeom prst="rect">
            <a:avLst/>
          </a:prstGeom>
          <a:solidFill>
            <a:srgbClr val="DF43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Közléekedés</a:t>
            </a:r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, szolgáltatás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739147E-7F9C-D201-4E42-D4F7B70BD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96564"/>
            <a:ext cx="12191999" cy="44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FEE8068-072E-9731-C186-451562D30974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Folyamatábra: Feldolgozás 1">
            <a:extLst>
              <a:ext uri="{FF2B5EF4-FFF2-40B4-BE49-F238E27FC236}">
                <a16:creationId xmlns:a16="http://schemas.microsoft.com/office/drawing/2014/main" id="{CD4A469A-FFF3-C51B-46D0-8B7CFA1D25CB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MAGYARI Katinka EMBA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5381330-14E9-F8FF-CC5C-A3B151CF2C2F}"/>
              </a:ext>
            </a:extLst>
          </p:cNvPr>
          <p:cNvSpPr txBox="1"/>
          <p:nvPr/>
        </p:nvSpPr>
        <p:spPr>
          <a:xfrm>
            <a:off x="0" y="21500"/>
            <a:ext cx="10879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rgbClr val="3A445D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H2. Egyértelmű különbség van a nagyvállalatok és kkv vezetők válsághoz való hozzáállásában. </a:t>
            </a:r>
            <a:endParaRPr lang="hu-HU" sz="2000" b="1" dirty="0">
              <a:solidFill>
                <a:srgbClr val="3A445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9A6FC06C-0295-D3F5-3D8C-A79ADCD96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28" y="5158554"/>
            <a:ext cx="4779260" cy="5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Saját szerkesztés SPSS programmal történő számításról </a:t>
            </a:r>
            <a:endParaRPr lang="hu-HU" altLang="hu-H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A7A505-5121-44D8-2AFB-62470300E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85073"/>
              </p:ext>
            </p:extLst>
          </p:nvPr>
        </p:nvGraphicFramePr>
        <p:xfrm>
          <a:off x="1371015" y="729386"/>
          <a:ext cx="9508795" cy="452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101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FEE8068-072E-9731-C186-451562D30974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Folyamatábra: Feldolgozás 1">
            <a:extLst>
              <a:ext uri="{FF2B5EF4-FFF2-40B4-BE49-F238E27FC236}">
                <a16:creationId xmlns:a16="http://schemas.microsoft.com/office/drawing/2014/main" id="{CD4A469A-FFF3-C51B-46D0-8B7CFA1D25CB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MAGYARI Katinka EMBA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19C614-106B-3BC3-4968-FB4CFB06E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555802"/>
              </p:ext>
            </p:extLst>
          </p:nvPr>
        </p:nvGraphicFramePr>
        <p:xfrm>
          <a:off x="1631813" y="729386"/>
          <a:ext cx="9246394" cy="455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D7D791D6-14CD-01F6-6E25-43E85383F76A}"/>
              </a:ext>
            </a:extLst>
          </p:cNvPr>
          <p:cNvSpPr txBox="1"/>
          <p:nvPr/>
        </p:nvSpPr>
        <p:spPr>
          <a:xfrm>
            <a:off x="0" y="21500"/>
            <a:ext cx="10879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rgbClr val="3A445D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H2. Egyértelmű különbség van a nagyvállalatok és kkv vezetők válsághoz való hozzáállásában. </a:t>
            </a:r>
            <a:endParaRPr lang="hu-HU" sz="2000" b="1" dirty="0">
              <a:solidFill>
                <a:srgbClr val="3A445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yamatábra: Feldolgozás 5">
            <a:extLst>
              <a:ext uri="{FF2B5EF4-FFF2-40B4-BE49-F238E27FC236}">
                <a16:creationId xmlns:a16="http://schemas.microsoft.com/office/drawing/2014/main" id="{BFE74404-13BD-6D92-35D1-61BF511F5B0F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A2D02DA-6551-D3B3-E76C-8E3E0BF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0" y="-255945"/>
            <a:ext cx="11218106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Magyar empirikus fordulatkezelési modell 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11CE0173-DF38-A669-D4E9-A6724B80E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95995"/>
              </p:ext>
            </p:extLst>
          </p:nvPr>
        </p:nvGraphicFramePr>
        <p:xfrm>
          <a:off x="0" y="719779"/>
          <a:ext cx="12191999" cy="61305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0016">
                  <a:extLst>
                    <a:ext uri="{9D8B030D-6E8A-4147-A177-3AD203B41FA5}">
                      <a16:colId xmlns:a16="http://schemas.microsoft.com/office/drawing/2014/main" val="3769228410"/>
                    </a:ext>
                  </a:extLst>
                </a:gridCol>
                <a:gridCol w="2425148">
                  <a:extLst>
                    <a:ext uri="{9D8B030D-6E8A-4147-A177-3AD203B41FA5}">
                      <a16:colId xmlns:a16="http://schemas.microsoft.com/office/drawing/2014/main" val="1146726466"/>
                    </a:ext>
                  </a:extLst>
                </a:gridCol>
                <a:gridCol w="2690192">
                  <a:extLst>
                    <a:ext uri="{9D8B030D-6E8A-4147-A177-3AD203B41FA5}">
                      <a16:colId xmlns:a16="http://schemas.microsoft.com/office/drawing/2014/main" val="2211941710"/>
                    </a:ext>
                  </a:extLst>
                </a:gridCol>
                <a:gridCol w="1285460">
                  <a:extLst>
                    <a:ext uri="{9D8B030D-6E8A-4147-A177-3AD203B41FA5}">
                      <a16:colId xmlns:a16="http://schemas.microsoft.com/office/drawing/2014/main" val="2177781295"/>
                    </a:ext>
                  </a:extLst>
                </a:gridCol>
                <a:gridCol w="1126435">
                  <a:extLst>
                    <a:ext uri="{9D8B030D-6E8A-4147-A177-3AD203B41FA5}">
                      <a16:colId xmlns:a16="http://schemas.microsoft.com/office/drawing/2014/main" val="2673624384"/>
                    </a:ext>
                  </a:extLst>
                </a:gridCol>
                <a:gridCol w="3034748">
                  <a:extLst>
                    <a:ext uri="{9D8B030D-6E8A-4147-A177-3AD203B41FA5}">
                      <a16:colId xmlns:a16="http://schemas.microsoft.com/office/drawing/2014/main" val="1469822599"/>
                    </a:ext>
                  </a:extLst>
                </a:gridCol>
              </a:tblGrid>
              <a:tr h="138147">
                <a:tc row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Megnevezés</a:t>
                      </a: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/>
                </a:tc>
                <a:tc gridSpan="5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FOLYAMAT (Hogyan?)</a:t>
                      </a: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065540"/>
                  </a:ext>
                </a:extLst>
              </a:tr>
              <a:tr h="56944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</a:t>
                      </a: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i="1" dirty="0" err="1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Turnaround</a:t>
                      </a: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helyzet</a:t>
                      </a: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</a:t>
                      </a: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Megszorítás/</a:t>
                      </a: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Túlélés</a:t>
                      </a:r>
                      <a:endParaRPr lang="hu-HU" sz="1650" b="1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 </a:t>
                      </a: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Helyreállítás/</a:t>
                      </a: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Stabilizálás</a:t>
                      </a: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hu-HU" sz="160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 </a:t>
                      </a: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i="1" dirty="0" err="1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Turnaround</a:t>
                      </a:r>
                      <a:r>
                        <a:rPr lang="hu-HU" sz="1650" b="1" i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siker/Növekedési pályára állítás</a:t>
                      </a:r>
                      <a:endParaRPr lang="hu-HU" sz="1650" b="1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33862"/>
                  </a:ext>
                </a:extLst>
              </a:tr>
              <a:tr h="1257864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 err="1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JELZÉSkutatás</a:t>
                      </a: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Általános vállalati terület;</a:t>
                      </a:r>
                    </a:p>
                    <a:p>
                      <a:pPr marL="0" indent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Beszerzési, értékesítési terület;</a:t>
                      </a:r>
                    </a:p>
                    <a:p>
                      <a:pPr marL="228600" indent="-22860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Term./Ker./</a:t>
                      </a:r>
                      <a:r>
                        <a:rPr lang="hu-HU" sz="1650" dirty="0" err="1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Szolg</a:t>
                      </a: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terület;</a:t>
                      </a:r>
                    </a:p>
                    <a:p>
                      <a:pPr marL="228600" indent="-22860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Fizetési terület;</a:t>
                      </a:r>
                    </a:p>
                    <a:p>
                      <a:pPr marL="228600" indent="-22860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Pénzügy és könyvelés.</a:t>
                      </a:r>
                      <a:endParaRPr lang="hu-HU" sz="165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hu-HU" sz="1650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/>
                </a:tc>
                <a:tc hMerge="1"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7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hu-HU" sz="17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/>
                </a:tc>
                <a:tc hMerge="1"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hu-HU" sz="16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7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hu-HU" sz="1700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/>
                </a:tc>
                <a:extLst>
                  <a:ext uri="{0D108BD9-81ED-4DB2-BD59-A6C34878D82A}">
                    <a16:rowId xmlns:a16="http://schemas.microsoft.com/office/drawing/2014/main" val="754792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 err="1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OKkutatás</a:t>
                      </a: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hu-HU" sz="165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Fizetőképességből eredő</a:t>
                      </a: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Hiányos vezetési eszközök</a:t>
                      </a:r>
                      <a:endParaRPr lang="hu-HU" sz="1650" b="1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Árbevétel csökkenéséből eredő</a:t>
                      </a: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hu-HU" sz="16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Költségemelkedésből eredő</a:t>
                      </a:r>
                    </a:p>
                  </a:txBody>
                  <a:tcPr marL="54092" marR="54092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60461"/>
                  </a:ext>
                </a:extLst>
              </a:tr>
              <a:tr h="1646665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TARTALOM (Mi(t)?)</a:t>
                      </a: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Pénzügyi</a:t>
                      </a: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(Adósság </a:t>
                      </a:r>
                      <a:r>
                        <a:rPr lang="hu-HU" sz="1650" dirty="0" err="1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prolongáció</a:t>
                      </a: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szubsztitúció, transzformáció; Likviditás javítása; Racionalizálás)</a:t>
                      </a: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Döntéshozói </a:t>
                      </a: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(Cégvezető-váltás; Taggyűlés bővülése)</a:t>
                      </a:r>
                      <a:endParaRPr lang="hu-HU" sz="1650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Működési</a:t>
                      </a: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(Szervezeti folyamatok; Értékesítés és Termék/Szolgáltatás;</a:t>
                      </a: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HR; CAPEX; Forgótőke);</a:t>
                      </a:r>
                      <a:endParaRPr lang="hu-HU" sz="1650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hu-HU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Portfolió átalakítás</a:t>
                      </a: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(Kivonás, megszüntetés</a:t>
                      </a:r>
                    </a:p>
                    <a:p>
                      <a:pPr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és bővítés)</a:t>
                      </a:r>
                      <a:endParaRPr lang="hu-HU" sz="1650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0090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KONTEXTUS (Miért?)</a:t>
                      </a: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91219"/>
                  </a:ext>
                </a:extLst>
              </a:tr>
              <a:tr h="121962">
                <a:tc grid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Zavarok, nehézségek</a:t>
                      </a:r>
                      <a:endParaRPr lang="hu-HU" sz="1650" b="1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</a:pP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Mikroökonómiai</a:t>
                      </a:r>
                      <a:endParaRPr lang="hu-HU" sz="165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650" b="1" dirty="0" err="1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Makrogazd</a:t>
                      </a:r>
                      <a:r>
                        <a:rPr lang="hu-HU" sz="1650" b="1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szabályok</a:t>
                      </a:r>
                      <a:endParaRPr lang="hu-HU" sz="1650" b="1" dirty="0"/>
                    </a:p>
                  </a:txBody>
                  <a:tcPr marL="54092" marR="54092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</a:pPr>
                      <a:endParaRPr lang="hu-HU" sz="16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/>
                </a:tc>
                <a:extLst>
                  <a:ext uri="{0D108BD9-81ED-4DB2-BD59-A6C34878D82A}">
                    <a16:rowId xmlns:a16="http://schemas.microsoft.com/office/drawing/2014/main" val="2504486662"/>
                  </a:ext>
                </a:extLst>
              </a:tr>
              <a:tr h="512527">
                <a:tc grid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Endogén tünet; </a:t>
                      </a:r>
                    </a:p>
                    <a:p>
                      <a:pPr algn="ctr" fontAlgn="base" hangingPunct="0">
                        <a:lnSpc>
                          <a:spcPct val="115000"/>
                        </a:lnSpc>
                      </a:pPr>
                      <a:r>
                        <a:rPr lang="hu-HU" sz="1650" dirty="0" err="1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Exogén</a:t>
                      </a: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okok</a:t>
                      </a:r>
                      <a:endParaRPr lang="hu-HU" sz="165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Méret; Tulajdonlás; </a:t>
                      </a:r>
                    </a:p>
                    <a:p>
                      <a:pPr algn="ctr" fontAlgn="base" hangingPunct="0">
                        <a:lnSpc>
                          <a:spcPct val="115000"/>
                        </a:lnSpc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Profil és egyéb</a:t>
                      </a:r>
                      <a:endParaRPr lang="hu-HU" sz="165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Jogszabályok; Ágazati jellemzők; </a:t>
                      </a:r>
                    </a:p>
                    <a:p>
                      <a:pPr algn="ctr" fontAlgn="base" hangingPunct="0">
                        <a:lnSpc>
                          <a:spcPct val="115000"/>
                        </a:lnSpc>
                      </a:pPr>
                      <a:r>
                        <a:rPr lang="hu-HU" sz="165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Regionális és kulturális hatás</a:t>
                      </a:r>
                      <a:endParaRPr lang="hu-HU" sz="1650" dirty="0"/>
                    </a:p>
                  </a:txBody>
                  <a:tcPr marL="54092" marR="54092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</a:pPr>
                      <a:endParaRPr lang="hu-HU" sz="16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4092" marR="54092" marT="0" marB="0"/>
                </a:tc>
                <a:extLst>
                  <a:ext uri="{0D108BD9-81ED-4DB2-BD59-A6C34878D82A}">
                    <a16:rowId xmlns:a16="http://schemas.microsoft.com/office/drawing/2014/main" val="1546991803"/>
                  </a:ext>
                </a:extLst>
              </a:tr>
            </a:tbl>
          </a:graphicData>
        </a:graphic>
      </p:graphicFrame>
      <p:sp>
        <p:nvSpPr>
          <p:cNvPr id="4" name="Rectangle 12">
            <a:extLst>
              <a:ext uri="{FF2B5EF4-FFF2-40B4-BE49-F238E27FC236}">
                <a16:creationId xmlns:a16="http://schemas.microsoft.com/office/drawing/2014/main" id="{3F5E6219-BF77-C032-B6F2-79F1890C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2489" y="147422"/>
            <a:ext cx="2917364" cy="37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altLang="hu-HU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Katits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Palányi 2023.</a:t>
            </a:r>
            <a:endParaRPr lang="hu-HU" altLang="hu-H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0" y="1997871"/>
            <a:ext cx="5022574" cy="3811588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vállalkozás végső mércéje nem az, hogy hol van biztonságban, hanem hogy hol van a kihívások és a </a:t>
            </a:r>
            <a:r>
              <a:rPr lang="hu-HU" altLang="hu-HU" sz="28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változ</a:t>
            </a:r>
            <a:r>
              <a:rPr lang="hu-HU" altLang="hu-HU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(tat)ások idején. </a:t>
            </a:r>
            <a:endParaRPr lang="hu-HU" altLang="hu-HU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3041B8C-4644-1A9D-61B7-C5E73AF5C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A71537B-0D43-774B-3D08-EDE3A16294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3" y="6023788"/>
            <a:ext cx="5346176" cy="73573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A252C5C-99AE-B564-932D-69F37BB74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44" y="1208181"/>
            <a:ext cx="4192735" cy="3393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307EB4E-AED7-385B-0064-394292327FE9}"/>
              </a:ext>
            </a:extLst>
          </p:cNvPr>
          <p:cNvSpPr txBox="1"/>
          <p:nvPr/>
        </p:nvSpPr>
        <p:spPr>
          <a:xfrm>
            <a:off x="6062883" y="4919272"/>
            <a:ext cx="6321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Köszönöm a figyelmet!</a:t>
            </a:r>
          </a:p>
        </p:txBody>
      </p:sp>
      <p:sp>
        <p:nvSpPr>
          <p:cNvPr id="5" name="Folyamatábra: Feldolgozás 4">
            <a:extLst>
              <a:ext uri="{FF2B5EF4-FFF2-40B4-BE49-F238E27FC236}">
                <a16:creationId xmlns:a16="http://schemas.microsoft.com/office/drawing/2014/main" id="{37F178CC-2E0E-D464-72ED-A0B5B566D532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MAGYARI Katinka EMBA</a:t>
            </a:r>
          </a:p>
        </p:txBody>
      </p:sp>
    </p:spTree>
    <p:extLst>
      <p:ext uri="{BB962C8B-B14F-4D97-AF65-F5344CB8AC3E}">
        <p14:creationId xmlns:p14="http://schemas.microsoft.com/office/powerpoint/2010/main" val="2573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10197</TotalTime>
  <Words>855</Words>
  <Application>Microsoft Office PowerPoint</Application>
  <PresentationFormat>Szélesvásznú</PresentationFormat>
  <Paragraphs>169</Paragraphs>
  <Slides>9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Times New Roman</vt:lpstr>
      <vt:lpstr>Calibri</vt:lpstr>
      <vt:lpstr>Arial</vt:lpstr>
      <vt:lpstr>Segoe UI</vt:lpstr>
      <vt:lpstr>Segoe UI Black</vt:lpstr>
      <vt:lpstr>Calibri Light</vt:lpstr>
      <vt:lpstr>Office-téma</vt:lpstr>
      <vt:lpstr>A VÁLLALATI VÁLSÁGKEZELÉSI ÉS -ELKERÜLÉSI MEGOLDÁSOK TANÁCSADÓK SZÁMÁRA   </vt:lpstr>
      <vt:lpstr>Eszköz és módszer </vt:lpstr>
      <vt:lpstr>PowerPoint-bemutató</vt:lpstr>
      <vt:lpstr>PowerPoint-bemutató</vt:lpstr>
      <vt:lpstr>PowerPoint-bemutató</vt:lpstr>
      <vt:lpstr>PowerPoint-bemutató</vt:lpstr>
      <vt:lpstr>PowerPoint-bemutató</vt:lpstr>
      <vt:lpstr>Magyar empirikus fordulatkezelési modell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ETELKA GYŐRI</cp:lastModifiedBy>
  <cp:revision>57</cp:revision>
  <dcterms:created xsi:type="dcterms:W3CDTF">2021-09-14T10:57:43Z</dcterms:created>
  <dcterms:modified xsi:type="dcterms:W3CDTF">2023-12-05T15:59:05Z</dcterms:modified>
</cp:coreProperties>
</file>