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77" r:id="rId7"/>
    <p:sldId id="286" r:id="rId8"/>
    <p:sldId id="283" r:id="rId9"/>
    <p:sldId id="296" r:id="rId10"/>
    <p:sldId id="295" r:id="rId11"/>
    <p:sldId id="279" r:id="rId12"/>
    <p:sldId id="282" r:id="rId13"/>
    <p:sldId id="297" r:id="rId14"/>
    <p:sldId id="298" r:id="rId15"/>
    <p:sldId id="299" r:id="rId16"/>
    <p:sldId id="300" r:id="rId17"/>
    <p:sldId id="301" r:id="rId18"/>
    <p:sldId id="302" r:id="rId19"/>
    <p:sldId id="294" r:id="rId20"/>
    <p:sldId id="26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Raleway" panose="020B0604020202020204" charset="-18"/>
      <p:regular r:id="rId32"/>
      <p:bold r:id="rId33"/>
      <p:italic r:id="rId34"/>
      <p:boldItalic r:id="rId35"/>
    </p:embeddedFont>
    <p:embeddedFont>
      <p:font typeface="Raleway ExtraBold" panose="020B0604020202020204" charset="-18"/>
      <p:bold r:id="rId36"/>
      <p:boldItalic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45D"/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anna Nagyné Dr. Halász" userId="443172a5-a6e2-4659-a40c-8b6d43709f72" providerId="ADAL" clId="{A71C7BD9-DD16-4737-838C-1FD883638F51}"/>
    <pc:docChg chg="undo redo custSel addSld delSld modSld sldOrd">
      <pc:chgData name="Zsuzsanna Nagyné Dr. Halász" userId="443172a5-a6e2-4659-a40c-8b6d43709f72" providerId="ADAL" clId="{A71C7BD9-DD16-4737-838C-1FD883638F51}" dt="2026-04-23T08:02:32.057" v="881" actId="14100"/>
      <pc:docMkLst>
        <pc:docMk/>
      </pc:docMkLst>
      <pc:sldChg chg="modSp">
        <pc:chgData name="Zsuzsanna Nagyné Dr. Halász" userId="443172a5-a6e2-4659-a40c-8b6d43709f72" providerId="ADAL" clId="{A71C7BD9-DD16-4737-838C-1FD883638F51}" dt="2026-04-19T14:29:07.953" v="673" actId="20577"/>
        <pc:sldMkLst>
          <pc:docMk/>
          <pc:sldMk cId="1792444265" sldId="256"/>
        </pc:sldMkLst>
        <pc:spChg chg="mod">
          <ac:chgData name="Zsuzsanna Nagyné Dr. Halász" userId="443172a5-a6e2-4659-a40c-8b6d43709f72" providerId="ADAL" clId="{A71C7BD9-DD16-4737-838C-1FD883638F51}" dt="2026-04-18T21:54:27.290" v="8" actId="20577"/>
          <ac:spMkLst>
            <pc:docMk/>
            <pc:sldMk cId="1792444265" sldId="256"/>
            <ac:spMk id="3" creationId="{42700BEA-9651-69D3-E37D-B539B2E29A7C}"/>
          </ac:spMkLst>
        </pc:spChg>
        <pc:spChg chg="mod">
          <ac:chgData name="Zsuzsanna Nagyné Dr. Halász" userId="443172a5-a6e2-4659-a40c-8b6d43709f72" providerId="ADAL" clId="{A71C7BD9-DD16-4737-838C-1FD883638F51}" dt="2026-04-19T14:29:07.953" v="673" actId="20577"/>
          <ac:spMkLst>
            <pc:docMk/>
            <pc:sldMk cId="1792444265" sldId="256"/>
            <ac:spMk id="4" creationId="{28B13C43-11D1-C238-58EA-8719652D97CC}"/>
          </ac:spMkLst>
        </pc:spChg>
      </pc:sldChg>
      <pc:sldChg chg="modSp">
        <pc:chgData name="Zsuzsanna Nagyné Dr. Halász" userId="443172a5-a6e2-4659-a40c-8b6d43709f72" providerId="ADAL" clId="{A71C7BD9-DD16-4737-838C-1FD883638F51}" dt="2026-04-23T07:25:48.089" v="800" actId="20577"/>
        <pc:sldMkLst>
          <pc:docMk/>
          <pc:sldMk cId="230664552" sldId="277"/>
        </pc:sldMkLst>
        <pc:spChg chg="mod">
          <ac:chgData name="Zsuzsanna Nagyné Dr. Halász" userId="443172a5-a6e2-4659-a40c-8b6d43709f72" providerId="ADAL" clId="{A71C7BD9-DD16-4737-838C-1FD883638F51}" dt="2026-04-23T07:22:23.349" v="701" actId="207"/>
          <ac:spMkLst>
            <pc:docMk/>
            <pc:sldMk cId="230664552" sldId="277"/>
            <ac:spMk id="2" creationId="{00000000-0000-0000-0000-000000000000}"/>
          </ac:spMkLst>
        </pc:spChg>
        <pc:spChg chg="mod">
          <ac:chgData name="Zsuzsanna Nagyné Dr. Halász" userId="443172a5-a6e2-4659-a40c-8b6d43709f72" providerId="ADAL" clId="{A71C7BD9-DD16-4737-838C-1FD883638F51}" dt="2026-04-23T07:25:48.089" v="800" actId="20577"/>
          <ac:spMkLst>
            <pc:docMk/>
            <pc:sldMk cId="230664552" sldId="277"/>
            <ac:spMk id="3" creationId="{6482ABCD-1F9C-54E9-50F5-115137BE613F}"/>
          </ac:spMkLst>
        </pc:spChg>
        <pc:spChg chg="mod">
          <ac:chgData name="Zsuzsanna Nagyné Dr. Halász" userId="443172a5-a6e2-4659-a40c-8b6d43709f72" providerId="ADAL" clId="{A71C7BD9-DD16-4737-838C-1FD883638F51}" dt="2026-04-19T13:15:08.426" v="78" actId="20577"/>
          <ac:spMkLst>
            <pc:docMk/>
            <pc:sldMk cId="230664552" sldId="277"/>
            <ac:spMk id="6" creationId="{8E391FF6-63D8-0113-348E-D8F6C5E3EC03}"/>
          </ac:spMkLst>
        </pc:spChg>
      </pc:sldChg>
      <pc:sldChg chg="modSp">
        <pc:chgData name="Zsuzsanna Nagyné Dr. Halász" userId="443172a5-a6e2-4659-a40c-8b6d43709f72" providerId="ADAL" clId="{A71C7BD9-DD16-4737-838C-1FD883638F51}" dt="2026-04-19T14:18:56.990" v="574" actId="20577"/>
        <pc:sldMkLst>
          <pc:docMk/>
          <pc:sldMk cId="3785437923" sldId="279"/>
        </pc:sldMkLst>
        <pc:spChg chg="mod">
          <ac:chgData name="Zsuzsanna Nagyné Dr. Halász" userId="443172a5-a6e2-4659-a40c-8b6d43709f72" providerId="ADAL" clId="{A71C7BD9-DD16-4737-838C-1FD883638F51}" dt="2026-04-19T14:18:56.990" v="574" actId="20577"/>
          <ac:spMkLst>
            <pc:docMk/>
            <pc:sldMk cId="3785437923" sldId="279"/>
            <ac:spMk id="3" creationId="{D02E20AD-0770-2070-06D3-8FD88B29815C}"/>
          </ac:spMkLst>
        </pc:spChg>
      </pc:sldChg>
      <pc:sldChg chg="modSp add">
        <pc:chgData name="Zsuzsanna Nagyné Dr. Halász" userId="443172a5-a6e2-4659-a40c-8b6d43709f72" providerId="ADAL" clId="{A71C7BD9-DD16-4737-838C-1FD883638F51}" dt="2026-04-23T07:23:55.310" v="746" actId="113"/>
        <pc:sldMkLst>
          <pc:docMk/>
          <pc:sldMk cId="2102811282" sldId="282"/>
        </pc:sldMkLst>
        <pc:spChg chg="mod">
          <ac:chgData name="Zsuzsanna Nagyné Dr. Halász" userId="443172a5-a6e2-4659-a40c-8b6d43709f72" providerId="ADAL" clId="{A71C7BD9-DD16-4737-838C-1FD883638F51}" dt="2026-04-23T07:23:55.310" v="746" actId="113"/>
          <ac:spMkLst>
            <pc:docMk/>
            <pc:sldMk cId="2102811282" sldId="282"/>
            <ac:spMk id="5" creationId="{146EBFC2-5ED6-915B-2E2F-1ABF0E703FF3}"/>
          </ac:spMkLst>
        </pc:spChg>
      </pc:sldChg>
      <pc:sldChg chg="modSp">
        <pc:chgData name="Zsuzsanna Nagyné Dr. Halász" userId="443172a5-a6e2-4659-a40c-8b6d43709f72" providerId="ADAL" clId="{A71C7BD9-DD16-4737-838C-1FD883638F51}" dt="2026-04-19T14:12:11.836" v="470" actId="113"/>
        <pc:sldMkLst>
          <pc:docMk/>
          <pc:sldMk cId="1878748955" sldId="283"/>
        </pc:sldMkLst>
        <pc:spChg chg="mod">
          <ac:chgData name="Zsuzsanna Nagyné Dr. Halász" userId="443172a5-a6e2-4659-a40c-8b6d43709f72" providerId="ADAL" clId="{A71C7BD9-DD16-4737-838C-1FD883638F51}" dt="2026-04-19T13:50:45.659" v="343" actId="20577"/>
          <ac:spMkLst>
            <pc:docMk/>
            <pc:sldMk cId="1878748955" sldId="283"/>
            <ac:spMk id="2" creationId="{00000000-0000-0000-0000-000000000000}"/>
          </ac:spMkLst>
        </pc:spChg>
        <pc:spChg chg="mod">
          <ac:chgData name="Zsuzsanna Nagyné Dr. Halász" userId="443172a5-a6e2-4659-a40c-8b6d43709f72" providerId="ADAL" clId="{A71C7BD9-DD16-4737-838C-1FD883638F51}" dt="2026-04-19T14:12:11.836" v="470" actId="113"/>
          <ac:spMkLst>
            <pc:docMk/>
            <pc:sldMk cId="1878748955" sldId="283"/>
            <ac:spMk id="3" creationId="{6482ABCD-1F9C-54E9-50F5-115137BE613F}"/>
          </ac:spMkLst>
        </pc:spChg>
      </pc:sldChg>
      <pc:sldChg chg="modSp add ord">
        <pc:chgData name="Zsuzsanna Nagyné Dr. Halász" userId="443172a5-a6e2-4659-a40c-8b6d43709f72" providerId="ADAL" clId="{A71C7BD9-DD16-4737-838C-1FD883638F51}" dt="2026-04-23T07:23:13.289" v="745" actId="20577"/>
        <pc:sldMkLst>
          <pc:docMk/>
          <pc:sldMk cId="3822804187" sldId="286"/>
        </pc:sldMkLst>
        <pc:spChg chg="mod">
          <ac:chgData name="Zsuzsanna Nagyné Dr. Halász" userId="443172a5-a6e2-4659-a40c-8b6d43709f72" providerId="ADAL" clId="{A71C7BD9-DD16-4737-838C-1FD883638F51}" dt="2026-04-19T13:43:03.423" v="314"/>
          <ac:spMkLst>
            <pc:docMk/>
            <pc:sldMk cId="3822804187" sldId="286"/>
            <ac:spMk id="2" creationId="{00000000-0000-0000-0000-000000000000}"/>
          </ac:spMkLst>
        </pc:spChg>
        <pc:spChg chg="mod">
          <ac:chgData name="Zsuzsanna Nagyné Dr. Halász" userId="443172a5-a6e2-4659-a40c-8b6d43709f72" providerId="ADAL" clId="{A71C7BD9-DD16-4737-838C-1FD883638F51}" dt="2026-04-23T07:23:13.289" v="745" actId="20577"/>
          <ac:spMkLst>
            <pc:docMk/>
            <pc:sldMk cId="3822804187" sldId="286"/>
            <ac:spMk id="3" creationId="{22D4A824-2490-F377-1E7D-6834DCC3C8D8}"/>
          </ac:spMkLst>
        </pc:spChg>
      </pc:sldChg>
      <pc:sldChg chg="modSp add">
        <pc:chgData name="Zsuzsanna Nagyné Dr. Halász" userId="443172a5-a6e2-4659-a40c-8b6d43709f72" providerId="ADAL" clId="{A71C7BD9-DD16-4737-838C-1FD883638F51}" dt="2026-04-19T13:32:15.056" v="141" actId="20577"/>
        <pc:sldMkLst>
          <pc:docMk/>
          <pc:sldMk cId="2230717249" sldId="294"/>
        </pc:sldMkLst>
        <pc:spChg chg="mod">
          <ac:chgData name="Zsuzsanna Nagyné Dr. Halász" userId="443172a5-a6e2-4659-a40c-8b6d43709f72" providerId="ADAL" clId="{A71C7BD9-DD16-4737-838C-1FD883638F51}" dt="2026-04-19T13:32:15.056" v="141" actId="20577"/>
          <ac:spMkLst>
            <pc:docMk/>
            <pc:sldMk cId="2230717249" sldId="294"/>
            <ac:spMk id="2" creationId="{00000000-0000-0000-0000-000000000000}"/>
          </ac:spMkLst>
        </pc:spChg>
        <pc:spChg chg="mod">
          <ac:chgData name="Zsuzsanna Nagyné Dr. Halász" userId="443172a5-a6e2-4659-a40c-8b6d43709f72" providerId="ADAL" clId="{A71C7BD9-DD16-4737-838C-1FD883638F51}" dt="2026-04-19T13:28:20.641" v="98"/>
          <ac:spMkLst>
            <pc:docMk/>
            <pc:sldMk cId="2230717249" sldId="294"/>
            <ac:spMk id="6" creationId="{22FA8184-E355-660E-AA36-911AEBCA7D1F}"/>
          </ac:spMkLst>
        </pc:spChg>
      </pc:sldChg>
      <pc:sldChg chg="modSp add">
        <pc:chgData name="Zsuzsanna Nagyné Dr. Halász" userId="443172a5-a6e2-4659-a40c-8b6d43709f72" providerId="ADAL" clId="{A71C7BD9-DD16-4737-838C-1FD883638F51}" dt="2026-04-19T14:26:12.228" v="611"/>
        <pc:sldMkLst>
          <pc:docMk/>
          <pc:sldMk cId="2450456522" sldId="295"/>
        </pc:sldMkLst>
        <pc:spChg chg="mod">
          <ac:chgData name="Zsuzsanna Nagyné Dr. Halász" userId="443172a5-a6e2-4659-a40c-8b6d43709f72" providerId="ADAL" clId="{A71C7BD9-DD16-4737-838C-1FD883638F51}" dt="2026-04-19T14:24:02.977" v="586" actId="20577"/>
          <ac:spMkLst>
            <pc:docMk/>
            <pc:sldMk cId="2450456522" sldId="295"/>
            <ac:spMk id="2" creationId="{00000000-0000-0000-0000-000000000000}"/>
          </ac:spMkLst>
        </pc:spChg>
        <pc:spChg chg="mod">
          <ac:chgData name="Zsuzsanna Nagyné Dr. Halász" userId="443172a5-a6e2-4659-a40c-8b6d43709f72" providerId="ADAL" clId="{A71C7BD9-DD16-4737-838C-1FD883638F51}" dt="2026-04-19T14:26:12.228" v="611"/>
          <ac:spMkLst>
            <pc:docMk/>
            <pc:sldMk cId="2450456522" sldId="295"/>
            <ac:spMk id="3" creationId="{6482ABCD-1F9C-54E9-50F5-115137BE613F}"/>
          </ac:spMkLst>
        </pc:spChg>
      </pc:sldChg>
      <pc:sldChg chg="modSp add">
        <pc:chgData name="Zsuzsanna Nagyné Dr. Halász" userId="443172a5-a6e2-4659-a40c-8b6d43709f72" providerId="ADAL" clId="{A71C7BD9-DD16-4737-838C-1FD883638F51}" dt="2026-04-23T07:24:35.772" v="783" actId="20577"/>
        <pc:sldMkLst>
          <pc:docMk/>
          <pc:sldMk cId="4017474855" sldId="296"/>
        </pc:sldMkLst>
        <pc:spChg chg="mod">
          <ac:chgData name="Zsuzsanna Nagyné Dr. Halász" userId="443172a5-a6e2-4659-a40c-8b6d43709f72" providerId="ADAL" clId="{A71C7BD9-DD16-4737-838C-1FD883638F51}" dt="2026-04-23T07:24:35.772" v="783" actId="20577"/>
          <ac:spMkLst>
            <pc:docMk/>
            <pc:sldMk cId="4017474855" sldId="296"/>
            <ac:spMk id="3" creationId="{6482ABCD-1F9C-54E9-50F5-115137BE613F}"/>
          </ac:spMkLst>
        </pc:spChg>
      </pc:sldChg>
      <pc:sldChg chg="addSp delSp modSp add ord">
        <pc:chgData name="Zsuzsanna Nagyné Dr. Halász" userId="443172a5-a6e2-4659-a40c-8b6d43709f72" providerId="ADAL" clId="{A71C7BD9-DD16-4737-838C-1FD883638F51}" dt="2026-04-23T07:37:21.571" v="828" actId="20577"/>
        <pc:sldMkLst>
          <pc:docMk/>
          <pc:sldMk cId="4078895568" sldId="297"/>
        </pc:sldMkLst>
        <pc:spChg chg="mod">
          <ac:chgData name="Zsuzsanna Nagyné Dr. Halász" userId="443172a5-a6e2-4659-a40c-8b6d43709f72" providerId="ADAL" clId="{A71C7BD9-DD16-4737-838C-1FD883638F51}" dt="2026-04-23T07:37:21.571" v="828" actId="20577"/>
          <ac:spMkLst>
            <pc:docMk/>
            <pc:sldMk cId="4078895568" sldId="297"/>
            <ac:spMk id="2" creationId="{00000000-0000-0000-0000-000000000000}"/>
          </ac:spMkLst>
        </pc:spChg>
        <pc:spChg chg="del mod">
          <ac:chgData name="Zsuzsanna Nagyné Dr. Halász" userId="443172a5-a6e2-4659-a40c-8b6d43709f72" providerId="ADAL" clId="{A71C7BD9-DD16-4737-838C-1FD883638F51}" dt="2026-04-23T07:36:45.459" v="802" actId="478"/>
          <ac:spMkLst>
            <pc:docMk/>
            <pc:sldMk cId="4078895568" sldId="297"/>
            <ac:spMk id="3" creationId="{6482ABCD-1F9C-54E9-50F5-115137BE613F}"/>
          </ac:spMkLst>
        </pc:spChg>
        <pc:picChg chg="add mod">
          <ac:chgData name="Zsuzsanna Nagyné Dr. Halász" userId="443172a5-a6e2-4659-a40c-8b6d43709f72" providerId="ADAL" clId="{A71C7BD9-DD16-4737-838C-1FD883638F51}" dt="2026-04-23T07:37:00.986" v="804" actId="14100"/>
          <ac:picMkLst>
            <pc:docMk/>
            <pc:sldMk cId="4078895568" sldId="297"/>
            <ac:picMk id="5" creationId="{F726AD65-8AFC-40B2-8198-B4E848D29D4D}"/>
          </ac:picMkLst>
        </pc:picChg>
      </pc:sldChg>
      <pc:sldChg chg="addSp delSp modSp add">
        <pc:chgData name="Zsuzsanna Nagyné Dr. Halász" userId="443172a5-a6e2-4659-a40c-8b6d43709f72" providerId="ADAL" clId="{A71C7BD9-DD16-4737-838C-1FD883638F51}" dt="2026-04-23T07:42:58.694" v="859" actId="14100"/>
        <pc:sldMkLst>
          <pc:docMk/>
          <pc:sldMk cId="3470699554" sldId="298"/>
        </pc:sldMkLst>
        <pc:spChg chg="mod">
          <ac:chgData name="Zsuzsanna Nagyné Dr. Halász" userId="443172a5-a6e2-4659-a40c-8b6d43709f72" providerId="ADAL" clId="{A71C7BD9-DD16-4737-838C-1FD883638F51}" dt="2026-04-23T07:38:33.855" v="854" actId="14100"/>
          <ac:spMkLst>
            <pc:docMk/>
            <pc:sldMk cId="3470699554" sldId="298"/>
            <ac:spMk id="2" creationId="{00000000-0000-0000-0000-000000000000}"/>
          </ac:spMkLst>
        </pc:spChg>
        <pc:picChg chg="add mod">
          <ac:chgData name="Zsuzsanna Nagyné Dr. Halász" userId="443172a5-a6e2-4659-a40c-8b6d43709f72" providerId="ADAL" clId="{A71C7BD9-DD16-4737-838C-1FD883638F51}" dt="2026-04-23T07:42:58.694" v="859" actId="14100"/>
          <ac:picMkLst>
            <pc:docMk/>
            <pc:sldMk cId="3470699554" sldId="298"/>
            <ac:picMk id="3" creationId="{EAE0DE6C-90DE-457E-A5EB-5265CCD59B7C}"/>
          </ac:picMkLst>
        </pc:picChg>
        <pc:picChg chg="del">
          <ac:chgData name="Zsuzsanna Nagyné Dr. Halász" userId="443172a5-a6e2-4659-a40c-8b6d43709f72" providerId="ADAL" clId="{A71C7BD9-DD16-4737-838C-1FD883638F51}" dt="2026-04-23T07:37:51.383" v="830" actId="478"/>
          <ac:picMkLst>
            <pc:docMk/>
            <pc:sldMk cId="3470699554" sldId="298"/>
            <ac:picMk id="5" creationId="{F726AD65-8AFC-40B2-8198-B4E848D29D4D}"/>
          </ac:picMkLst>
        </pc:picChg>
      </pc:sldChg>
      <pc:sldChg chg="addSp delSp modSp add">
        <pc:chgData name="Zsuzsanna Nagyné Dr. Halász" userId="443172a5-a6e2-4659-a40c-8b6d43709f72" providerId="ADAL" clId="{A71C7BD9-DD16-4737-838C-1FD883638F51}" dt="2026-04-23T07:53:28.961" v="864" actId="14100"/>
        <pc:sldMkLst>
          <pc:docMk/>
          <pc:sldMk cId="4206898241" sldId="299"/>
        </pc:sldMkLst>
        <pc:picChg chg="del">
          <ac:chgData name="Zsuzsanna Nagyné Dr. Halász" userId="443172a5-a6e2-4659-a40c-8b6d43709f72" providerId="ADAL" clId="{A71C7BD9-DD16-4737-838C-1FD883638F51}" dt="2026-04-23T07:43:14.513" v="861" actId="478"/>
          <ac:picMkLst>
            <pc:docMk/>
            <pc:sldMk cId="4206898241" sldId="299"/>
            <ac:picMk id="3" creationId="{EAE0DE6C-90DE-457E-A5EB-5265CCD59B7C}"/>
          </ac:picMkLst>
        </pc:picChg>
        <pc:picChg chg="add mod">
          <ac:chgData name="Zsuzsanna Nagyné Dr. Halász" userId="443172a5-a6e2-4659-a40c-8b6d43709f72" providerId="ADAL" clId="{A71C7BD9-DD16-4737-838C-1FD883638F51}" dt="2026-04-23T07:53:28.961" v="864" actId="14100"/>
          <ac:picMkLst>
            <pc:docMk/>
            <pc:sldMk cId="4206898241" sldId="299"/>
            <ac:picMk id="5" creationId="{11C8FF5A-64DD-45E0-A5A0-EA341C0A835B}"/>
          </ac:picMkLst>
        </pc:picChg>
      </pc:sldChg>
      <pc:sldChg chg="addSp delSp modSp add">
        <pc:chgData name="Zsuzsanna Nagyné Dr. Halász" userId="443172a5-a6e2-4659-a40c-8b6d43709f72" providerId="ADAL" clId="{A71C7BD9-DD16-4737-838C-1FD883638F51}" dt="2026-04-23T07:56:21.399" v="870" actId="14100"/>
        <pc:sldMkLst>
          <pc:docMk/>
          <pc:sldMk cId="1898167410" sldId="300"/>
        </pc:sldMkLst>
        <pc:picChg chg="add mod">
          <ac:chgData name="Zsuzsanna Nagyné Dr. Halász" userId="443172a5-a6e2-4659-a40c-8b6d43709f72" providerId="ADAL" clId="{A71C7BD9-DD16-4737-838C-1FD883638F51}" dt="2026-04-23T07:56:21.399" v="870" actId="14100"/>
          <ac:picMkLst>
            <pc:docMk/>
            <pc:sldMk cId="1898167410" sldId="300"/>
            <ac:picMk id="3" creationId="{720F085C-67B7-434F-9AFD-B727ABFF358E}"/>
          </ac:picMkLst>
        </pc:picChg>
        <pc:picChg chg="del">
          <ac:chgData name="Zsuzsanna Nagyné Dr. Halász" userId="443172a5-a6e2-4659-a40c-8b6d43709f72" providerId="ADAL" clId="{A71C7BD9-DD16-4737-838C-1FD883638F51}" dt="2026-04-23T07:53:50.429" v="866" actId="478"/>
          <ac:picMkLst>
            <pc:docMk/>
            <pc:sldMk cId="1898167410" sldId="300"/>
            <ac:picMk id="5" creationId="{11C8FF5A-64DD-45E0-A5A0-EA341C0A835B}"/>
          </ac:picMkLst>
        </pc:picChg>
      </pc:sldChg>
      <pc:sldChg chg="addSp delSp modSp add">
        <pc:chgData name="Zsuzsanna Nagyné Dr. Halász" userId="443172a5-a6e2-4659-a40c-8b6d43709f72" providerId="ADAL" clId="{A71C7BD9-DD16-4737-838C-1FD883638F51}" dt="2026-04-23T08:00:42.957" v="876" actId="14100"/>
        <pc:sldMkLst>
          <pc:docMk/>
          <pc:sldMk cId="4216570214" sldId="301"/>
        </pc:sldMkLst>
        <pc:picChg chg="del">
          <ac:chgData name="Zsuzsanna Nagyné Dr. Halász" userId="443172a5-a6e2-4659-a40c-8b6d43709f72" providerId="ADAL" clId="{A71C7BD9-DD16-4737-838C-1FD883638F51}" dt="2026-04-23T07:56:33.281" v="872" actId="478"/>
          <ac:picMkLst>
            <pc:docMk/>
            <pc:sldMk cId="4216570214" sldId="301"/>
            <ac:picMk id="3" creationId="{720F085C-67B7-434F-9AFD-B727ABFF358E}"/>
          </ac:picMkLst>
        </pc:picChg>
        <pc:picChg chg="add mod">
          <ac:chgData name="Zsuzsanna Nagyné Dr. Halász" userId="443172a5-a6e2-4659-a40c-8b6d43709f72" providerId="ADAL" clId="{A71C7BD9-DD16-4737-838C-1FD883638F51}" dt="2026-04-23T08:00:42.957" v="876" actId="14100"/>
          <ac:picMkLst>
            <pc:docMk/>
            <pc:sldMk cId="4216570214" sldId="301"/>
            <ac:picMk id="5" creationId="{9F0F4305-33AC-43DA-A0F2-4821170E88E6}"/>
          </ac:picMkLst>
        </pc:picChg>
      </pc:sldChg>
      <pc:sldChg chg="addSp delSp modSp add">
        <pc:chgData name="Zsuzsanna Nagyné Dr. Halász" userId="443172a5-a6e2-4659-a40c-8b6d43709f72" providerId="ADAL" clId="{A71C7BD9-DD16-4737-838C-1FD883638F51}" dt="2026-04-23T08:02:32.057" v="881" actId="14100"/>
        <pc:sldMkLst>
          <pc:docMk/>
          <pc:sldMk cId="4040219704" sldId="302"/>
        </pc:sldMkLst>
        <pc:picChg chg="add mod">
          <ac:chgData name="Zsuzsanna Nagyné Dr. Halász" userId="443172a5-a6e2-4659-a40c-8b6d43709f72" providerId="ADAL" clId="{A71C7BD9-DD16-4737-838C-1FD883638F51}" dt="2026-04-23T08:02:32.057" v="881" actId="14100"/>
          <ac:picMkLst>
            <pc:docMk/>
            <pc:sldMk cId="4040219704" sldId="302"/>
            <ac:picMk id="3" creationId="{070ED987-7801-4C86-A5EE-72B1EB86715F}"/>
          </ac:picMkLst>
        </pc:picChg>
        <pc:picChg chg="del">
          <ac:chgData name="Zsuzsanna Nagyné Dr. Halász" userId="443172a5-a6e2-4659-a40c-8b6d43709f72" providerId="ADAL" clId="{A71C7BD9-DD16-4737-838C-1FD883638F51}" dt="2026-04-23T08:02:22.663" v="878" actId="478"/>
          <ac:picMkLst>
            <pc:docMk/>
            <pc:sldMk cId="4040219704" sldId="302"/>
            <ac:picMk id="5" creationId="{9F0F4305-33AC-43DA-A0F2-4821170E88E6}"/>
          </ac:picMkLst>
        </pc:picChg>
      </pc:sldChg>
    </pc:docChg>
  </pc:docChgLst>
  <pc:docChgLst>
    <pc:chgData name="Nagyné Dr. Halász Zsuzsanna" userId="443172a5-a6e2-4659-a40c-8b6d43709f72" providerId="ADAL" clId="{A71C7BD9-DD16-4737-838C-1FD883638F51}"/>
    <pc:docChg chg="custSel modSld">
      <pc:chgData name="Nagyné Dr. Halász Zsuzsanna" userId="443172a5-a6e2-4659-a40c-8b6d43709f72" providerId="ADAL" clId="{A71C7BD9-DD16-4737-838C-1FD883638F51}" dt="2026-04-20T14:54:19.143" v="67" actId="20577"/>
      <pc:docMkLst>
        <pc:docMk/>
      </pc:docMkLst>
      <pc:sldChg chg="modSp">
        <pc:chgData name="Nagyné Dr. Halász Zsuzsanna" userId="443172a5-a6e2-4659-a40c-8b6d43709f72" providerId="ADAL" clId="{A71C7BD9-DD16-4737-838C-1FD883638F51}" dt="2026-04-20T14:54:19.143" v="67" actId="20577"/>
        <pc:sldMkLst>
          <pc:docMk/>
          <pc:sldMk cId="4017474855" sldId="296"/>
        </pc:sldMkLst>
        <pc:spChg chg="mod">
          <ac:chgData name="Nagyné Dr. Halász Zsuzsanna" userId="443172a5-a6e2-4659-a40c-8b6d43709f72" providerId="ADAL" clId="{A71C7BD9-DD16-4737-838C-1FD883638F51}" dt="2026-04-20T14:53:23.745" v="23" actId="20577"/>
          <ac:spMkLst>
            <pc:docMk/>
            <pc:sldMk cId="4017474855" sldId="296"/>
            <ac:spMk id="2" creationId="{00000000-0000-0000-0000-000000000000}"/>
          </ac:spMkLst>
        </pc:spChg>
        <pc:spChg chg="mod">
          <ac:chgData name="Nagyné Dr. Halász Zsuzsanna" userId="443172a5-a6e2-4659-a40c-8b6d43709f72" providerId="ADAL" clId="{A71C7BD9-DD16-4737-838C-1FD883638F51}" dt="2026-04-20T14:54:19.143" v="67" actId="20577"/>
          <ac:spMkLst>
            <pc:docMk/>
            <pc:sldMk cId="4017474855" sldId="296"/>
            <ac:spMk id="3" creationId="{6482ABCD-1F9C-54E9-50F5-115137BE61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CEA3-DB72-457B-91D1-F24ABC87EAF8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ABDC-87E5-49CC-92EF-A0653DB60F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7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9B25-D326-4725-8418-075BDB53652B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23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89CB-EAC3-4318-B9ED-17BCED7C225A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56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44A0-F43F-4AD5-BFFE-9290887F7BA8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99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60C9-B11B-4267-91FF-F1AC688F8BB0}" type="datetime1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599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8ADA-F24C-4CB5-9FE1-3D956119A9B1}" type="datetime1">
              <a:rPr lang="hu-HU" smtClean="0"/>
              <a:t>2026. 04. 23.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87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AEB-4D45-4766-89B3-D434D9975946}" type="datetime1">
              <a:rPr lang="hu-HU" smtClean="0"/>
              <a:t>2026. 04. 23.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45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885D-8A22-4735-99E3-44D7040C1004}" type="datetime1">
              <a:rPr lang="hu-HU" smtClean="0"/>
              <a:t>2026. 04. 23.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4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1312-7789-4BCC-9EF0-E13821A6B920}" type="datetime1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6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E6E1-0071-4B91-9557-6ED00D8FAB5C}" type="datetime1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29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FBF4-3E41-4DEF-B4B9-93611A2CF206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07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FEBF-462D-4CB4-B021-9A4043062E62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62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7202-A12F-4C00-AEB2-3F21EFCD45C8}" type="datetime1">
              <a:rPr lang="hu-HU" smtClean="0"/>
              <a:t>2026. 04. 23.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4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ek.uni-pannon.hu/index.php/hu/dokumentumok/hallgatoi-dokumentumok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ek.uni-pannon.hu/hu/hallgatoknak-zek-2/dokumentumok-hallgatoknak/hallgatoi-dokumentumo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3844" y="0"/>
            <a:ext cx="9484311" cy="26056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PANNON EGYETEM</a:t>
            </a:r>
            <a:br>
              <a:rPr lang="hu-HU" sz="48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</a:br>
            <a:r>
              <a:rPr lang="hu-HU" sz="3600" b="1" dirty="0">
                <a:solidFill>
                  <a:srgbClr val="3A445D"/>
                </a:solidFill>
                <a:latin typeface="Raleway" pitchFamily="2" charset="-18"/>
                <a:cs typeface="Segoe UI" panose="020B0502040204020203" pitchFamily="34" charset="0"/>
              </a:rPr>
              <a:t>ZALAEGERSZEGI EGYETEMI KÖZPONT</a:t>
            </a:r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6DD285AD-391A-B4DA-E550-B91366693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9793" y="262849"/>
            <a:ext cx="1037307" cy="1020441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700BEA-9651-69D3-E37D-B539B2E29A7C}"/>
              </a:ext>
            </a:extLst>
          </p:cNvPr>
          <p:cNvSpPr txBox="1">
            <a:spLocks/>
          </p:cNvSpPr>
          <p:nvPr/>
        </p:nvSpPr>
        <p:spPr>
          <a:xfrm>
            <a:off x="0" y="2816526"/>
            <a:ext cx="12192000" cy="17465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>
                <a:latin typeface="Garamond" panose="02020404030301010803" pitchFamily="18" charset="0"/>
              </a:rPr>
              <a:t>II. Szakdolgozati tájékoztató</a:t>
            </a:r>
            <a:br>
              <a:rPr lang="hu-HU" sz="3600" dirty="0">
                <a:latin typeface="Garamond" panose="02020404030301010803" pitchFamily="18" charset="0"/>
              </a:rPr>
            </a:br>
            <a:r>
              <a:rPr lang="hu-HU" sz="3600" dirty="0">
                <a:latin typeface="Garamond" panose="02020404030301010803" pitchFamily="18" charset="0"/>
              </a:rPr>
              <a:t>2026. április 20.</a:t>
            </a: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28B13C43-11D1-C238-58EA-8719652D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731" y="4563122"/>
            <a:ext cx="7376536" cy="1655762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Nagyné Dr. Halász </a:t>
            </a:r>
            <a:r>
              <a:rPr lang="hu-HU" sz="2000" dirty="0" err="1">
                <a:latin typeface="Garamond" panose="02020404030301010803" pitchFamily="18" charset="0"/>
              </a:rPr>
              <a:t>ZsuzsannaPhD</a:t>
            </a:r>
            <a:endParaRPr lang="hu-HU" sz="2000" dirty="0">
              <a:latin typeface="Garamond" panose="02020404030301010803" pitchFamily="18" charset="0"/>
            </a:endParaRPr>
          </a:p>
          <a:p>
            <a:r>
              <a:rPr lang="hu-HU" sz="2000" dirty="0">
                <a:latin typeface="Garamond" panose="02020404030301010803" pitchFamily="18" charset="0"/>
              </a:rPr>
              <a:t>mb. </a:t>
            </a:r>
            <a:r>
              <a:rPr lang="hu-HU" sz="2000">
                <a:latin typeface="Garamond" panose="02020404030301010803" pitchFamily="18" charset="0"/>
              </a:rPr>
              <a:t>oktatási dékánhelyettes</a:t>
            </a:r>
          </a:p>
          <a:p>
            <a:endParaRPr lang="hu-HU" sz="2000" dirty="0">
              <a:latin typeface="Garamond" panose="02020404030301010803" pitchFamily="18" charset="0"/>
            </a:endParaRPr>
          </a:p>
          <a:p>
            <a:r>
              <a:rPr lang="hu-HU" sz="2000" dirty="0">
                <a:latin typeface="Garamond" panose="02020404030301010803" pitchFamily="18" charset="0"/>
              </a:rPr>
              <a:t>(felhasználva: Szabó G. Tibor és Dr. Joó István diái is)</a:t>
            </a:r>
          </a:p>
          <a:p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553" y="182611"/>
            <a:ext cx="10914529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metaadatok felrögzítése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AE0DE6C-90DE-457E-A5EB-5265CCD59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8" y="636494"/>
            <a:ext cx="8041340" cy="62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553" y="182611"/>
            <a:ext cx="10914529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metaadatok felrögzítése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1C8FF5A-64DD-45E0-A5A0-EA341C0A8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806" y="709546"/>
            <a:ext cx="8690453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553" y="182611"/>
            <a:ext cx="10914529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metaadatok felrögzítése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20F085C-67B7-434F-9AFD-B727ABFF3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77" y="744070"/>
            <a:ext cx="7763436" cy="61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553" y="182611"/>
            <a:ext cx="10914529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metaadatok felrögzítése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F0F4305-33AC-43DA-A0F2-4821170E8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9" y="929419"/>
            <a:ext cx="7682752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7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7553" y="182611"/>
            <a:ext cx="10914529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metaadatok felrögzítése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70ED987-7801-4C86-A5EE-72B1EB86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19" y="1228165"/>
            <a:ext cx="7343976" cy="41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1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Információk elérhetősége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22FA8184-E355-660E-AA36-911AEBCA7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0106" cy="4351338"/>
          </a:xfrm>
        </p:spPr>
        <p:txBody>
          <a:bodyPr/>
          <a:lstStyle/>
          <a:p>
            <a:pPr marL="635" marR="12700" indent="0" algn="just">
              <a:lnSpc>
                <a:spcPct val="112000"/>
              </a:lnSpc>
              <a:spcAft>
                <a:spcPts val="0"/>
              </a:spcAft>
              <a:buNone/>
            </a:pPr>
            <a:endParaRPr lang="hu-HU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hu-HU" dirty="0">
                <a:latin typeface="Raleway" pitchFamily="2" charset="-18"/>
              </a:rPr>
              <a:t>A Szak- záró- és diplomadolgozattal, záróvizsgával kapcsolatos követelmények, eljárásrendek, tájékoztatók és információk elérése a honlapon: </a:t>
            </a:r>
          </a:p>
          <a:p>
            <a:pPr marL="635" marR="12700" lvl="0" indent="0" algn="just">
              <a:lnSpc>
                <a:spcPct val="112000"/>
              </a:lnSpc>
              <a:buNone/>
            </a:pPr>
            <a:r>
              <a:rPr lang="hu-HU" i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https://zek.uni-pannon.hu/hu/hallgatoknak-zek-2/dokumentumok-hallgatoknak/hallgatoi-dokumentumok.html</a:t>
            </a:r>
            <a:endParaRPr lang="hu-HU" dirty="0">
              <a:latin typeface="Raleway" pitchFamily="2" charset="-18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706A4F3-A107-16E4-FA9B-CE1AB020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4967E-1E65-4354-8809-2C921ACD11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26FA31FE-B61A-40C9-B8AC-7605761DA793}"/>
              </a:ext>
            </a:extLst>
          </p:cNvPr>
          <p:cNvSpPr txBox="1">
            <a:spLocks/>
          </p:cNvSpPr>
          <p:nvPr/>
        </p:nvSpPr>
        <p:spPr>
          <a:xfrm>
            <a:off x="1524000" y="12118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Köszönöm a figyelmet!</a:t>
            </a: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9B1AD8BB-8B50-82D9-2299-6C969228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917192"/>
            <a:ext cx="56102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1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régi/</a:t>
            </a:r>
            <a:r>
              <a:rPr lang="hu-HU" sz="3100" b="1" dirty="0">
                <a:latin typeface="Raleway ExtraBold" pitchFamily="2" charset="-18"/>
                <a:cs typeface="Segoe UI" panose="020B0502040204020203" pitchFamily="34" charset="0"/>
              </a:rPr>
              <a:t>új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21" y="848146"/>
            <a:ext cx="9289770" cy="467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Minimum 3 alkalommal </a:t>
            </a:r>
            <a:r>
              <a:rPr lang="hu-HU" dirty="0">
                <a:latin typeface="Raleway" pitchFamily="2" charset="-18"/>
              </a:rPr>
              <a:t>kell a belső konzulenssel/témavezetővel konzultálni (nem kell személyesen, email,…..)</a:t>
            </a:r>
          </a:p>
          <a:p>
            <a:pPr algn="just"/>
            <a:r>
              <a:rPr lang="hu-HU" b="1" dirty="0">
                <a:latin typeface="Raleway" pitchFamily="2" charset="-18"/>
              </a:rPr>
              <a:t>Konzultációs lapot </a:t>
            </a:r>
            <a:r>
              <a:rPr lang="hu-HU" dirty="0">
                <a:latin typeface="Raleway" pitchFamily="2" charset="-18"/>
              </a:rPr>
              <a:t>a hallgatónak is alá kell írni! (lásd Követelmények </a:t>
            </a:r>
            <a:r>
              <a:rPr lang="hu-HU" dirty="0">
                <a:solidFill>
                  <a:prstClr val="black"/>
                </a:solidFill>
                <a:latin typeface="Raleway" pitchFamily="2" charset="-18"/>
              </a:rPr>
              <a:t>záró/</a:t>
            </a:r>
            <a:r>
              <a:rPr lang="hu-HU" dirty="0">
                <a:latin typeface="Raleway" pitchFamily="2" charset="-18"/>
              </a:rPr>
              <a:t>szak/diplomadolgozat készítéséhez – mellékletek)</a:t>
            </a:r>
          </a:p>
          <a:p>
            <a:pPr marL="0" indent="0" algn="just">
              <a:buNone/>
            </a:pPr>
            <a:r>
              <a:rPr lang="hu-HU" dirty="0">
                <a:latin typeface="Raleway" pitchFamily="2" charset="-18"/>
              </a:rPr>
              <a:t>A dolgozatírás folyamatos legyen!</a:t>
            </a:r>
          </a:p>
          <a:p>
            <a:pPr algn="just"/>
            <a:r>
              <a:rPr lang="hu-HU" b="1" dirty="0">
                <a:latin typeface="Raleway" pitchFamily="2" charset="-18"/>
              </a:rPr>
              <a:t>A dolgozat leadási határidő: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2026.05.13. </a:t>
            </a:r>
            <a:r>
              <a:rPr lang="hu-HU" b="1" dirty="0" err="1">
                <a:solidFill>
                  <a:srgbClr val="FF0000"/>
                </a:solidFill>
                <a:latin typeface="Raleway" pitchFamily="2" charset="-18"/>
              </a:rPr>
              <a:t>Moddle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 rendszer szakdolgozati kurzusába feltöltéssel PDFA formátumban, metaadatokkal.</a:t>
            </a:r>
          </a:p>
          <a:p>
            <a:pPr algn="just"/>
            <a:r>
              <a:rPr lang="hu-HU" b="1" dirty="0">
                <a:latin typeface="Raleway" pitchFamily="2" charset="-18"/>
              </a:rPr>
              <a:t>Szakmai gyakorlat:</a:t>
            </a:r>
          </a:p>
          <a:p>
            <a:pPr lvl="1" algn="just"/>
            <a:r>
              <a:rPr lang="hu-HU" sz="2800" dirty="0">
                <a:latin typeface="Raleway" pitchFamily="2" charset="-18"/>
              </a:rPr>
              <a:t>BGE: szakmai gyakorlati értékelőlap leadás: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2026.05.13.</a:t>
            </a:r>
          </a:p>
          <a:p>
            <a:pPr lvl="1" algn="just"/>
            <a:r>
              <a:rPr lang="hu-HU" sz="2800" dirty="0">
                <a:latin typeface="Raleway" pitchFamily="2" charset="-18"/>
              </a:rPr>
              <a:t>PE: szakmai gyakorlati beszámoló leadás: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2026.05.13. a dolgozati </a:t>
            </a:r>
            <a:r>
              <a:rPr lang="hu-HU" b="1" dirty="0" err="1">
                <a:solidFill>
                  <a:srgbClr val="FF0000"/>
                </a:solidFill>
                <a:latin typeface="Raleway" pitchFamily="2" charset="-18"/>
              </a:rPr>
              <a:t>Moodle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 kurzus mellékletébe feltöltve</a:t>
            </a:r>
          </a:p>
          <a:p>
            <a:pPr lvl="1" algn="just"/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E391FF6-63D8-0113-348E-D8F6C5E3EC03}"/>
              </a:ext>
            </a:extLst>
          </p:cNvPr>
          <p:cNvSpPr txBox="1"/>
          <p:nvPr/>
        </p:nvSpPr>
        <p:spPr>
          <a:xfrm>
            <a:off x="6811391" y="5685721"/>
            <a:ext cx="538060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>
                <a:hlinkClick r:id="rId4"/>
              </a:rPr>
              <a:t>https://zek.uni-pannon.hu/hu/hallgatoknak-zek-2/dokumentumok-hallgatoknak/hallgatoi-dokumentumok.html</a:t>
            </a:r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9767AB-E087-988F-DFF5-7B81A67ADC51}"/>
              </a:ext>
            </a:extLst>
          </p:cNvPr>
          <p:cNvSpPr txBox="1"/>
          <p:nvPr/>
        </p:nvSpPr>
        <p:spPr>
          <a:xfrm>
            <a:off x="6811392" y="5353234"/>
            <a:ext cx="49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Raleway" pitchFamily="2" charset="-18"/>
              </a:rPr>
              <a:t>Formai követelmény:</a:t>
            </a:r>
          </a:p>
        </p:txBody>
      </p:sp>
    </p:spTree>
    <p:extLst>
      <p:ext uri="{BB962C8B-B14F-4D97-AF65-F5344CB8AC3E}">
        <p14:creationId xmlns:p14="http://schemas.microsoft.com/office/powerpoint/2010/main" val="23066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Szak/záró/diplomadolgozat: RÉGI-ÚJ ELEM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D4A824-2490-F377-1E7D-6834DCC3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12" y="1188802"/>
            <a:ext cx="9801035" cy="4530679"/>
          </a:xfrm>
        </p:spPr>
        <p:txBody>
          <a:bodyPr>
            <a:normAutofit/>
          </a:bodyPr>
          <a:lstStyle/>
          <a:p>
            <a:r>
              <a:rPr lang="hu-HU" dirty="0">
                <a:latin typeface="Raleway" pitchFamily="2" charset="-18"/>
              </a:rPr>
              <a:t>A szak/záró/diplomadolgozat </a:t>
            </a:r>
            <a:r>
              <a:rPr lang="hu-HU" b="1" dirty="0">
                <a:latin typeface="Raleway" pitchFamily="2" charset="-18"/>
              </a:rPr>
              <a:t>szakmai ellenőrzése </a:t>
            </a:r>
            <a:r>
              <a:rPr lang="hu-HU" dirty="0">
                <a:latin typeface="Raleway" pitchFamily="2" charset="-18"/>
              </a:rPr>
              <a:t>a belső konzulens/témavezető által: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2026.05.11.!!!!! (írásbeli visszajelzés kell!! – e-mailben a tanszéki oktatási referenseknek!)</a:t>
            </a:r>
          </a:p>
          <a:p>
            <a:r>
              <a:rPr lang="hu-HU" b="1" dirty="0">
                <a:latin typeface="Raleway" pitchFamily="2" charset="-18"/>
              </a:rPr>
              <a:t>Utána még lehet a dolgozatot szerkeszteni a leadásig.</a:t>
            </a:r>
            <a:endParaRPr lang="hu-HU" b="1" dirty="0">
              <a:solidFill>
                <a:srgbClr val="FF0000"/>
              </a:solidFill>
              <a:latin typeface="Raleway" pitchFamily="2" charset="-18"/>
            </a:endParaRPr>
          </a:p>
          <a:p>
            <a:endParaRPr lang="hu-HU" dirty="0">
              <a:latin typeface="Raleway" pitchFamily="2" charset="-18"/>
            </a:endParaRPr>
          </a:p>
          <a:p>
            <a:r>
              <a:rPr lang="hu-HU" dirty="0">
                <a:latin typeface="Raleway" pitchFamily="2" charset="-18"/>
              </a:rPr>
              <a:t>A szakdolgozat </a:t>
            </a:r>
            <a:r>
              <a:rPr lang="hu-HU" b="1" dirty="0">
                <a:latin typeface="Raleway" pitchFamily="2" charset="-18"/>
              </a:rPr>
              <a:t>formai kérdéseivel</a:t>
            </a:r>
            <a:r>
              <a:rPr lang="hu-HU" dirty="0">
                <a:latin typeface="Raleway" pitchFamily="2" charset="-18"/>
              </a:rPr>
              <a:t> keressék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Szabó G. Tibort.</a:t>
            </a:r>
          </a:p>
          <a:p>
            <a:pPr lvl="1"/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Ha hosszabb egyeztetés szükséges, akkor telefonon vagy emailben kell időpontot egyeztetni!!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E539DBB-8B32-EC9C-E41C-4187954E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4967E-1E65-4354-8809-2C921ACD11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0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feltöltése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388" y="848145"/>
            <a:ext cx="9825317" cy="46855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>
                <a:latin typeface="Raleway" pitchFamily="2" charset="-18"/>
              </a:rPr>
              <a:t>A következőkre kell figyelni (tipikus problémák több év tapasztalatai alapján):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A dolgozatot szövegszerkesztővel kell PDF-be alakítani („mentés másként” funkcióval).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Ne hiányozzon a </a:t>
            </a:r>
            <a:r>
              <a:rPr lang="hu-HU" sz="2000" b="1" dirty="0">
                <a:latin typeface="Raleway" pitchFamily="2" charset="-18"/>
              </a:rPr>
              <a:t>szerzői nyilatkozat (4. melléklet) </a:t>
            </a:r>
            <a:r>
              <a:rPr lang="hu-HU" sz="2000" dirty="0">
                <a:latin typeface="Raleway" pitchFamily="2" charset="-18"/>
              </a:rPr>
              <a:t>és legyen kézzel aláírva. Jó digitális minőségben kérjük (aláíráskép is beilleszthető a kinyomtatott és aláírt oldal fotózása helyett)!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A nyilatkozaton géppel alá kell húzni, hogy a szerző hozzájárul vagy sem a dolgozat internetes nyilvánosságához (kétség esetén inkább ne járulj hozzá)!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Ne hiányozzon a </a:t>
            </a:r>
            <a:r>
              <a:rPr lang="hu-HU" sz="2000" b="1" dirty="0">
                <a:latin typeface="Raleway" pitchFamily="2" charset="-18"/>
              </a:rPr>
              <a:t>szerzői összefoglalás (5. melléklet)</a:t>
            </a:r>
            <a:r>
              <a:rPr lang="hu-HU" sz="2000" dirty="0">
                <a:latin typeface="Raleway" pitchFamily="2" charset="-18"/>
              </a:rPr>
              <a:t> a dolgozat végéről, terjedelme 2000-4000 karakter szóközökkel (ne legyen túlírt -nem jobb, ha hosszú), ne tartalmazzon formázást.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Ha a dolgozat határidősen titkosított lesz, a kutathatósági embargó kérelem (6. melléklet) dékánhelyettes által aláírt, jó minőségű digitalizált másolata a dolgozat legvégén szerepeljen.</a:t>
            </a:r>
          </a:p>
        </p:txBody>
      </p:sp>
    </p:spTree>
    <p:extLst>
      <p:ext uri="{BB962C8B-B14F-4D97-AF65-F5344CB8AC3E}">
        <p14:creationId xmlns:p14="http://schemas.microsoft.com/office/powerpoint/2010/main" val="187874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feltöltése –új elem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209" y="848145"/>
            <a:ext cx="10550143" cy="4685501"/>
          </a:xfrm>
        </p:spPr>
        <p:txBody>
          <a:bodyPr>
            <a:noAutofit/>
          </a:bodyPr>
          <a:lstStyle/>
          <a:p>
            <a:pPr algn="just"/>
            <a:r>
              <a:rPr lang="hu-HU" sz="2000" dirty="0">
                <a:latin typeface="Raleway" pitchFamily="2" charset="-18"/>
              </a:rPr>
              <a:t>A tartalmi és formai szerkezet: címoldal, szerzői nyilatkozat, tartalomjegyzék, szövegtest (fejezetek), irodalomjegyzék, tartalmi mellékletek, szerzői összefoglaló, (kutathatósági embargó kérelem, ha engedélyezve lett)</a:t>
            </a:r>
          </a:p>
          <a:p>
            <a:pPr algn="just"/>
            <a:r>
              <a:rPr lang="hu-HU" sz="2000" dirty="0">
                <a:latin typeface="Raleway" pitchFamily="2" charset="-18"/>
              </a:rPr>
              <a:t>A dolgozatot egyetlen fájl reprezentálja. </a:t>
            </a:r>
            <a:r>
              <a:rPr lang="hu-HU" sz="2000" b="1" dirty="0">
                <a:latin typeface="Raleway" pitchFamily="2" charset="-18"/>
              </a:rPr>
              <a:t>Fájlformátum</a:t>
            </a:r>
            <a:r>
              <a:rPr lang="hu-HU" sz="2000" dirty="0">
                <a:latin typeface="Raleway" pitchFamily="2" charset="-18"/>
              </a:rPr>
              <a:t>: szövegszerkesztett állomány exportálás </a:t>
            </a:r>
            <a:r>
              <a:rPr lang="hu-HU" sz="2000" b="1" dirty="0">
                <a:solidFill>
                  <a:srgbClr val="FF0000"/>
                </a:solidFill>
                <a:latin typeface="Raleway" pitchFamily="2" charset="-18"/>
              </a:rPr>
              <a:t>PDFA</a:t>
            </a:r>
            <a:r>
              <a:rPr lang="hu-HU" sz="2000" dirty="0">
                <a:solidFill>
                  <a:srgbClr val="FF0000"/>
                </a:solidFill>
                <a:latin typeface="Raleway" pitchFamily="2" charset="-18"/>
              </a:rPr>
              <a:t>-</a:t>
            </a:r>
            <a:r>
              <a:rPr lang="hu-HU" sz="2000" dirty="0" err="1">
                <a:solidFill>
                  <a:srgbClr val="FF0000"/>
                </a:solidFill>
                <a:latin typeface="Raleway" pitchFamily="2" charset="-18"/>
              </a:rPr>
              <a:t>ba</a:t>
            </a:r>
            <a:r>
              <a:rPr lang="hu-HU" sz="2000" dirty="0">
                <a:solidFill>
                  <a:srgbClr val="FF0000"/>
                </a:solidFill>
                <a:latin typeface="Raleway" pitchFamily="2" charset="-18"/>
              </a:rPr>
              <a:t> (segédlet az utolsó diákon), </a:t>
            </a:r>
            <a:r>
              <a:rPr lang="hu-HU" sz="2000" dirty="0">
                <a:latin typeface="Raleway" pitchFamily="2" charset="-18"/>
              </a:rPr>
              <a:t>melynek </a:t>
            </a:r>
            <a:r>
              <a:rPr lang="hu-HU" sz="2000" b="1" dirty="0">
                <a:latin typeface="Raleway" pitchFamily="2" charset="-18"/>
              </a:rPr>
              <a:t>neve</a:t>
            </a:r>
            <a:r>
              <a:rPr lang="hu-HU" sz="2000" dirty="0">
                <a:latin typeface="Raleway" pitchFamily="2" charset="-18"/>
              </a:rPr>
              <a:t> a következő legyen: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hu-HU" sz="2000" dirty="0" err="1">
                <a:latin typeface="Raleway" pitchFamily="2" charset="-18"/>
              </a:rPr>
              <a:t>családnév_keresztnév_ÉÉÉÉhó</a:t>
            </a:r>
            <a:r>
              <a:rPr lang="hu-HU" sz="2000" dirty="0">
                <a:latin typeface="Raleway" pitchFamily="2" charset="-18"/>
              </a:rPr>
              <a:t> (pl. szép_nikolett_2026máj) – ha a dolgozat csak IP-védetten, könyvtárakban kutatható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hu-HU" sz="2000" dirty="0" err="1">
                <a:latin typeface="Raleway" pitchFamily="2" charset="-18"/>
              </a:rPr>
              <a:t>családnév_keresztnév_ÉÉÉÉhó_titkos</a:t>
            </a:r>
            <a:r>
              <a:rPr lang="hu-HU" sz="2000" dirty="0">
                <a:latin typeface="Raleway" pitchFamily="2" charset="-18"/>
              </a:rPr>
              <a:t> (pl. barát_bálint_2026máj_titkos) –ha a dolgozat embargós</a:t>
            </a:r>
          </a:p>
          <a:p>
            <a:pPr algn="just">
              <a:buFont typeface="Symbol" panose="05050102010706020507" pitchFamily="18" charset="2"/>
              <a:buChar char="-"/>
            </a:pPr>
            <a:r>
              <a:rPr lang="hu-HU" sz="2000" dirty="0" err="1">
                <a:latin typeface="Raleway" pitchFamily="2" charset="-18"/>
              </a:rPr>
              <a:t>családnév_keresztnév_ÉÉÉÉhó_publikus</a:t>
            </a:r>
            <a:r>
              <a:rPr lang="hu-HU" sz="2000" dirty="0">
                <a:latin typeface="Raleway" pitchFamily="2" charset="-18"/>
              </a:rPr>
              <a:t> (pl. eszes_eszter_2026máj_publikus) -ha online szabadon kutatható</a:t>
            </a:r>
          </a:p>
          <a:p>
            <a:pPr marL="0" indent="0" algn="just">
              <a:buNone/>
            </a:pPr>
            <a:r>
              <a:rPr lang="hu-HU" sz="2000" dirty="0">
                <a:latin typeface="Raleway" pitchFamily="2" charset="-18"/>
              </a:rPr>
              <a:t>Ha képzésed előírja </a:t>
            </a:r>
            <a:r>
              <a:rPr lang="hu-HU" sz="2000" b="1" dirty="0">
                <a:latin typeface="Raleway" pitchFamily="2" charset="-18"/>
              </a:rPr>
              <a:t>gyakorlati beszámoló </a:t>
            </a:r>
            <a:r>
              <a:rPr lang="hu-HU" sz="2000" dirty="0">
                <a:latin typeface="Raleway" pitchFamily="2" charset="-18"/>
              </a:rPr>
              <a:t>készítését, a fájl </a:t>
            </a:r>
            <a:r>
              <a:rPr lang="hu-HU" sz="2000" b="1" dirty="0">
                <a:latin typeface="Raleway" pitchFamily="2" charset="-18"/>
              </a:rPr>
              <a:t>neve</a:t>
            </a:r>
            <a:r>
              <a:rPr lang="hu-HU" sz="2000" dirty="0">
                <a:latin typeface="Raleway" pitchFamily="2" charset="-18"/>
              </a:rPr>
              <a:t> a következő legyen: </a:t>
            </a:r>
            <a:r>
              <a:rPr lang="hu-HU" sz="2000" dirty="0" err="1">
                <a:latin typeface="Raleway" pitchFamily="2" charset="-18"/>
              </a:rPr>
              <a:t>családnév_keresztnév_ÉÉÉÉhó_gyakorlati_beszámoló</a:t>
            </a:r>
            <a:r>
              <a:rPr lang="hu-HU" sz="2000" dirty="0">
                <a:latin typeface="Raleway" pitchFamily="2" charset="-18"/>
              </a:rPr>
              <a:t> (pl.bölcs_martin_2026máj_gyakorlati_beszámoló)</a:t>
            </a:r>
          </a:p>
        </p:txBody>
      </p:sp>
    </p:spTree>
    <p:extLst>
      <p:ext uri="{BB962C8B-B14F-4D97-AF65-F5344CB8AC3E}">
        <p14:creationId xmlns:p14="http://schemas.microsoft.com/office/powerpoint/2010/main" val="401747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561336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 – konzulensi határidők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82ABCD-1F9C-54E9-50F5-115137BE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91" y="1335741"/>
            <a:ext cx="9289770" cy="4197905"/>
          </a:xfrm>
        </p:spPr>
        <p:txBody>
          <a:bodyPr>
            <a:normAutofit/>
          </a:bodyPr>
          <a:lstStyle/>
          <a:p>
            <a:pPr algn="just"/>
            <a:r>
              <a:rPr lang="hu-HU" b="1" dirty="0">
                <a:latin typeface="Raleway" pitchFamily="2" charset="-18"/>
              </a:rPr>
              <a:t>Külső konzulens bírálat elküldési határideje: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2026.05.13. </a:t>
            </a:r>
            <a:r>
              <a:rPr lang="hu-HU" dirty="0">
                <a:latin typeface="Raleway" pitchFamily="2" charset="-18"/>
              </a:rPr>
              <a:t>-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 </a:t>
            </a:r>
            <a:r>
              <a:rPr lang="hu-HU" dirty="0">
                <a:highlight>
                  <a:srgbClr val="FFFF00"/>
                </a:highlight>
                <a:latin typeface="Raleway" pitchFamily="2" charset="-18"/>
              </a:rPr>
              <a:t>biralat@zek.uni-pannon.hu címre</a:t>
            </a:r>
          </a:p>
          <a:p>
            <a:pPr algn="just"/>
            <a:endParaRPr lang="hu-HU" dirty="0">
              <a:latin typeface="Raleway" pitchFamily="2" charset="-18"/>
            </a:endParaRPr>
          </a:p>
          <a:p>
            <a:pPr algn="just"/>
            <a:r>
              <a:rPr lang="hu-HU" b="1" dirty="0">
                <a:latin typeface="Raleway" pitchFamily="2" charset="-18"/>
              </a:rPr>
              <a:t>Belső konzulens:</a:t>
            </a:r>
          </a:p>
          <a:p>
            <a:pPr lvl="1" algn="just"/>
            <a:r>
              <a:rPr lang="hu-HU" sz="2800" dirty="0">
                <a:latin typeface="Raleway" pitchFamily="2" charset="-18"/>
              </a:rPr>
              <a:t>Komplex témakör: </a:t>
            </a:r>
            <a:r>
              <a:rPr lang="hu-HU" sz="2800" b="1" dirty="0">
                <a:solidFill>
                  <a:srgbClr val="FF0000"/>
                </a:solidFill>
                <a:latin typeface="Raleway" pitchFamily="2" charset="-18"/>
              </a:rPr>
              <a:t>2026.05.20. </a:t>
            </a:r>
          </a:p>
          <a:p>
            <a:pPr lvl="1" algn="just"/>
            <a:r>
              <a:rPr lang="hu-HU" sz="2800" dirty="0">
                <a:latin typeface="Raleway" pitchFamily="2" charset="-18"/>
              </a:rPr>
              <a:t>Bírálati határidő: </a:t>
            </a:r>
            <a:r>
              <a:rPr lang="hu-HU" sz="2800" b="1" dirty="0">
                <a:solidFill>
                  <a:srgbClr val="FF0000"/>
                </a:solidFill>
                <a:latin typeface="Raleway" pitchFamily="2" charset="-18"/>
              </a:rPr>
              <a:t>2026.05.20.</a:t>
            </a:r>
          </a:p>
          <a:p>
            <a:pPr lvl="1" algn="just"/>
            <a:endParaRPr lang="hu-HU" sz="2800" b="1" dirty="0">
              <a:solidFill>
                <a:srgbClr val="FF0000"/>
              </a:solidFill>
              <a:latin typeface="Raleway" pitchFamily="2" charset="-18"/>
            </a:endParaRPr>
          </a:p>
          <a:p>
            <a:pPr algn="just"/>
            <a:r>
              <a:rPr lang="hu-HU" b="1" dirty="0">
                <a:latin typeface="Raleway" pitchFamily="2" charset="-18"/>
              </a:rPr>
              <a:t>Opponensek: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2026.05.20.</a:t>
            </a:r>
            <a:endParaRPr lang="hu-HU" b="1" dirty="0">
              <a:latin typeface="Raleway" pitchFamily="2" charset="-18"/>
            </a:endParaRPr>
          </a:p>
          <a:p>
            <a:pPr algn="just"/>
            <a:endParaRPr lang="hu-HU" sz="3200" b="1" dirty="0">
              <a:solidFill>
                <a:srgbClr val="FF0000"/>
              </a:solidFill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04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1024218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Záróvizsga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02E20AD-0770-2070-06D3-8FD88B29815C}"/>
              </a:ext>
            </a:extLst>
          </p:cNvPr>
          <p:cNvSpPr txBox="1"/>
          <p:nvPr/>
        </p:nvSpPr>
        <p:spPr>
          <a:xfrm>
            <a:off x="1030941" y="1024218"/>
            <a:ext cx="104149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FF0000"/>
                </a:solidFill>
                <a:latin typeface="Raleway" pitchFamily="2" charset="-18"/>
              </a:rPr>
              <a:t>2029. június 9-én lesznek a záróvizsgák.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Raleway" pitchFamily="2" charset="-18"/>
              </a:rPr>
              <a:t>Záróvizsgabizottság előtt kell megvédeni a dolgozatot.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Raleway" pitchFamily="2" charset="-18"/>
              </a:rPr>
              <a:t>BGE-s GM, PS  alapszakon: </a:t>
            </a:r>
            <a:r>
              <a:rPr lang="hu-HU" sz="2800" dirty="0">
                <a:latin typeface="Raleway" pitchFamily="2" charset="-18"/>
              </a:rPr>
              <a:t>nem lesz tételhúzás</a:t>
            </a:r>
            <a:r>
              <a:rPr lang="hu-HU" sz="2800" b="1" dirty="0">
                <a:latin typeface="Raleway" pitchFamily="2" charset="-18"/>
              </a:rPr>
              <a:t>, komplex témakört adunk ki előre 5 orientáló kérdéssel</a:t>
            </a:r>
            <a:endParaRPr lang="hu-HU" sz="2800" dirty="0">
              <a:latin typeface="Raleway" pitchFamily="2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Raleway" pitchFamily="2" charset="-18"/>
              </a:rPr>
              <a:t>Szakirányú továbbképzésen </a:t>
            </a:r>
            <a:r>
              <a:rPr lang="hu-HU" sz="2800" dirty="0">
                <a:latin typeface="Raleway" pitchFamily="2" charset="-18"/>
              </a:rPr>
              <a:t>csak szakdolgozatvédés.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b="1" dirty="0">
              <a:latin typeface="Raleway" pitchFamily="2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Raleway" pitchFamily="2" charset="-18"/>
              </a:rPr>
              <a:t>PE tanrend szerint alap és FOSZK képzésnél</a:t>
            </a:r>
            <a:r>
              <a:rPr lang="hu-HU" sz="2800" dirty="0">
                <a:latin typeface="Raleway" pitchFamily="2" charset="-18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Raleway" pitchFamily="2" charset="-18"/>
              </a:rPr>
              <a:t>Szak/záródolgozatvédés </a:t>
            </a:r>
            <a:r>
              <a:rPr lang="hu-HU" sz="2800" b="1" dirty="0">
                <a:latin typeface="Raleway" pitchFamily="2" charset="-18"/>
              </a:rPr>
              <a:t>ÉS tételsor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>
                <a:latin typeface="Raleway" pitchFamily="2" charset="-18"/>
              </a:rPr>
              <a:t>PE mesterképzés: </a:t>
            </a:r>
            <a:r>
              <a:rPr lang="hu-HU" sz="2800" dirty="0">
                <a:latin typeface="Raleway" pitchFamily="2" charset="-18"/>
              </a:rPr>
              <a:t>diplomadolgozat védés </a:t>
            </a:r>
            <a:r>
              <a:rPr lang="hu-HU" sz="2800" b="1" dirty="0">
                <a:solidFill>
                  <a:prstClr val="black"/>
                </a:solidFill>
                <a:latin typeface="Raleway" pitchFamily="2" charset="-18"/>
              </a:rPr>
              <a:t>ÉS</a:t>
            </a:r>
            <a:r>
              <a:rPr lang="hu-HU" sz="2800" dirty="0">
                <a:solidFill>
                  <a:prstClr val="black"/>
                </a:solidFill>
                <a:latin typeface="Raleway" pitchFamily="2" charset="-18"/>
              </a:rPr>
              <a:t> </a:t>
            </a:r>
            <a:r>
              <a:rPr lang="hu-HU" sz="2800" b="1" dirty="0">
                <a:solidFill>
                  <a:prstClr val="black"/>
                </a:solidFill>
                <a:latin typeface="Raleway" pitchFamily="2" charset="-18"/>
              </a:rPr>
              <a:t>tételsor</a:t>
            </a:r>
            <a:endParaRPr lang="hu-HU" sz="2800" dirty="0">
              <a:latin typeface="Raleway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543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570" y="0"/>
            <a:ext cx="10255221" cy="848145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Záróvizsgára jelentkezés a NEPTUNBAN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sp>
        <p:nvSpPr>
          <p:cNvPr id="5" name="AutoShape 6" descr="data:image/png;filename=image001.png;base64,iVBORw0KGgoAAAANSUhEUgAAA7AAAAA2CAIAAABx3uLNAAAAAXNSR0IArs4c6QAAGytJREFUeF7tXbGuFceyfbzPQAgd2fcbCJAhIMD+AAIgOhESji2cEJJgOQaJiAgc+AMwAQG2CPgGjBBC/IbvundJdZeqe3p69szss2efNcHRPjPV3dWrqqurq6tnLvzzzz//17wuXLgwStOuwU+NwEYRsPJvVHDnjW0r6iYk/uOPP75+/frDhw/B7W+//Xbnzp0///zzu+++6+9CWU9/2X7Kf/33evXqVX8RUxqBTSPw/5vm3swbASNgBIyAEdgEAicnJ3///fdff/0V3D58+PDbb7+d5A2jLLxquKqrdhlMgtXT09NVW3HlRuCgEBiP/jr2cFACMzP7RMDKv0+03dbOCFhRd4ZuzwV/+eWXn3/+ORr9/vvvJ4VgERt++vQpisNb/eabb9Zj/ocffvjjjz+8Obwewq75ABGwQ3yAQjFLh4KA/YxDkYT5aCJgRbWCGAEjYARmItDlEM9sw8WNgBEwAkbACBgBI2AEjMDBItDlEHvf5GDlZ8ZWRcCBt1XhdeVLIWBFXQpJ12MEjMC5RcCH6s6t6N1xI2AEjIARMAJGwAgYgf8gYIfYemAEjIARMAJGwAgYASNwrhGwQ3yuxe/OGwEjYASMgBEwAkbACNghtg4YASNgBIyAETACRsAInGsE7BDvSfx4fyQOvuypMTdzMAhA6BB9Pzud9HhtPijxTtP+mpei/PjxYyeTYA+UoF+q6agHXyXAe1IXr9aDNCClguE7alWQCRQk26mHSsbvn02SXWeRNs+TWkzEKykG4AWM+p2OOUzuVrZzLKfKE9S7VdLPcAlUvwWAoQB7o9aSZm0Hi9rPCfu7W0O0pftUlan9qkpzbcXoV6FOygUcYgBHhat2nqak+jTuVxUx9Hg3Ne3s/9GQcZjhSj3iQIqrv78quLLaVI/qQJpElYE1nJj+Hi1ISQNdXslgAUN8hurJkyedTU+l76zWZD0IQHb45AE+ottDvEUaqusa65PLly9PAmSqQzyp8g0R46PNjx8/nvqZug11cClWdwYKsw8+L4KPmOBNWQ8ePFiKn6gH9aPySZ9WWZwHV7gkAlCU9oXGGgT379/HkCbBy5cvQYw7QY/P8ERxzjTxFI9AT0rUgEdRD+7AjcCl1erTMZYP8Tk63kZyDtPEmZfWA8wDxnh3Xk9DKrgkjrI4GgW9ijIky17THuGvUvawceY0/SJLiIFzKjz73nNNpe+p82xpOK77ERjiFtiqGlMhQ+WW6iPq3K6RGbXSYR86xUFtjIG8FMir1rMUz6XermG9UefiOrwDvGnK7qwhQb1bJdpWA+EqUJ0WAGWT6RjqIKenSRaARQBFJ2gk26GhSfUv1Uonwm3e5ivGDn2fU2RuhBjRr1h43b59GyOcH5bEhYgLFmcRccE6GNqJpwxRYFEFelKiBqD/7Nkz/ovwG5QGn2vnv6xWP3cZxt0/gAAXwcCZNkUvYP7hw4e4wxXL0DaoFkSFnBV4PXr0CBKpxpa4xxRLZIry4cOHuAl6iBuN8hOj+Is6UfM+9332oyGAFP0ivHEBfIzM/s+rTqXfT9fOTysYKWvEkM4cQCgnh6GO6DPnygxg6nRksUcN5gC1xn5I8AzbDgvvAH+PELdCM9chTv3U6f/Fixd4qupy/fp13Pn69WuJjm6iPX/+HE6VVnXjxg06WG1YUQk2nXU7OxWp5g9UM880/YMEvHTTn7WBpXhK7zBaqWYIJOLoUbuVyIgok5wwi3cOy0uXLvXr5adPn4L48+fPWlBzM7CM0fg0yG7evMlF8O+//46/V65cibJXr17F7y9fvvSzsQlK7OgBhFjggeehHBLm/0Q6SvSumndUZi5GLp0mopX5G7HkiGpVFVXTKMoYfVpVY1+bvRhV3VJ2mgel66KhkUtWuelJVsvlHGm0gwpmWICUAsSRy2to6OFRMLzdXX6oJeyDKucOY4roBfhJhUpRhg0M/BuZdVUtVSYhBZVvGENV3Wqn1OCrxrJC7UV0AXUy+II5SGeBIQOI+6paAVFjVOqUoXqYqtpBTFpEURpNlVFutZIk6E6WdJinYVsaRvLJOBqJQ1INNSuZTLNtaTqiSEzBCfzO3pFsSLVUuJ2nRxT8oSIpi1pbL/0ipt6BE2hyTNYERIdqml+qw4GdbYwXEjRyJgNVdqETk0myWJJ4NLyMxkZpgkA3N8uNTkaLq7sSGp8vY/WMvY3u31EJYosk7WLr9j0Y1qepRfLJrZDUtFJGxIW7kPEv00LoFEaKSIRvSZyg6G+lIYvRfT220rPFw76QeZZSqVH/yIn2kXdYNiLWynDCpF+vzoqyR/kJu6IKJYl/A42Aq0QMd2LzVCEqt4BjB3Bo3y0NQE1l4fDROpM4QKB7uMpVwl/1YVR1Y4++zIMKlNojt5EyUebhKNtDORsqggb/ut/KCOtZ6eFouz2KOimDRfWEBcP8JsSShlOUKRlgSMNph0stTf1VmmQ5VTfSeCnztUKCsYZnQ2lqaKdMsIM65cW/QzkbymR1XlDLyd+0n6NyHyJgK1Umy7Gs0tFBmjLu0iNVCR1Q2tkEbMMwlpPXqJpRbdqZeMl0NMCflMnQUC30USf9crZNDZUTRFXuOnfzdyQiVhNvyu6oV6NqH/qmVp1TfNTcHi/t+Y7dSRmzOyv22gXHnd0eU1vFtJzGhnSuMSdpzT0OsSYMqQaUpkqZoVIG1vqv6nfIlVqeVLn09krToMNDn4620jMZjzrEatFGFUs3WBs+dOnexdCt8lPSj3JyhgSjyj86zpPO09Boj0qUdD5OihH/VodSUvJqUmxKqmvk2DXUSU3nqOrScKsRZ/fVy0mamWx3wyFOvlcayGglsRfDVt10nYG0abQ7xynZp96OKmrZ8TZ7oUtlMKIcwimcEbN1Oe/yTtLwUeOmqqK/wx8aWuzplKG6kWIlHE3pTEtoCFqJsZAKVp0MnYNiytBjFYkgRlM1WXYRLWqEQtIIKsdpmhY1oBOdCpVISKZ/tS/JgpXWZlTN6K4l/hNcyXSU5i7A73eIy06paqkiVWVXzgiq/0P4qwRBn1SobGiqQ1xdOSSHOFrpFyuFuKFA2JIpE6enp5DTDnl45Y4z/YYdLt3ZvHjxImrgBv27d+/wV7fvkZIBbt+8eYP7t27dwt/Y7UIaAMcnNiMgS2Z68NI69Q5+M8fj5OQkiHGHqhCXJpAgDwRP0URPK+RwzsXzsEhH6ayEKd0Mh1y7du34En87cWiTIbsaBI33SJQ5xLFXwJqRKx/rb95hYsn79+/x9969e5qUDwnevXt3iCUMQFQVm+PIXcGW2Q4vEmL9qslDLfaoLsu+ffsWuqRo4LcmuA+N3KGmkUeBDTj0VxMxMZwTmKhWtxTxG5hgRiEnbf4xQgH+oe/xLaLHA5XAMuPCZBxKRTugJhH/QtMgjqgDIlBBtzV8qpaiIWbQ8WJDKacrho8afL4KI5SBlq1dSUKF2Tt0wnhxWlGrjlGTbH4alUADXdaawQnz04Aq6h96FU+Z6aRb/+2TIe1kORUWKatpjVPfJdJWzPbhih41q1qAdqMN8NsF9Skt85BqQfkxZHoO6qASdpMGn1cD/6ABPXRs2SQumGJVS3pHSUvj36FBB4JSrDChjEr0v22pXxaLUy7mEGMYQ0hxEq7BaBpXlGvP8YJJKbBVBpK0QqUofszZKMU5km4H7QL0O0xP0pJF5LGHVjA+6Qd0ngBgchVMP8YJw2xTfWKuHKoX5oxk3DvNxyJoL1hJ9Swd65+UppbUUqGjraTdxOwLQQxJkEdReZyRFwwQzBDTyGKWhWKDjBXy1CN87iiiqWk9x1j7VZfDSmEJR383iTCkoS416sG/nCbjUkcNBL/++iv+xqK9zT/IMGTA52iu6m5dOPxSXLyV7mYyxaNrp4aGV7V0CBm6s5EZGfmRJT15hoaEJsCMzwQ8oiRRDx1Z1bc0aspRiVFAjYorHGisOrD2CAVO3PLQ7dBV5oirjYX13q3vmt7aAyAEjYEZYRcON+VtkmFsq1nVArS72QBfC7ZfOdpWLXgy9Il78mUZrYN0ApYeSUETsDUR5nT0bFWP6NMqrqeI0jTEWo6aqZXvk34ZhxgKxBcdpAhQQplLK9VyutGJDH5qmue4EG/4WJ2QJdXRViIUh6Ngye0oUzVmnlBRbgOx9VqBZcT4hF52Bu/pnmosmescnpJMF7BKqHJdgX5xmtSn9MOwIkrGfUE8OzVhEbLqzgbPiOhW+2hbCUANzwAoIEzkEbNX5zVVSxEndxneBmZQzrKMdHIo0QRz4R5aAQJM59wSjX3tUeZB0Km65TZfGuY9bSkN1BLcpghumVEXi22oH9+3kBpq8M8Tq5x+juYt2v04I2aJJQG0Im0QpXOxegC3WnlDw0FfammbwzLFYsiyhTKHH9n/1peSB/AJHU7xXZCVTmqUrY7KMg8ngmc8AckJcU4IEDYcYzwUm6kdUy8sj8F/5MuVA6daIUxN+PQYbjG572AYR9WsagHa3WyAHwWpkHFVK2yoFgwO7Se637NBV2YkjsatYgIFb2sE6fpVpUes6CBUogeK/nZXolzAIUY/Oc0kKXJbTS0pXaUgq7rRIIhcgugzdkLTfutUOHQbmmUZsordN+YkgFu0FW4HWS0DJFNbD3pFg50KQBZsRdlDN2EZ4SX0b1iQE11+NGaRtFuKgrFDWmJeJq7sjOSZF6QfphFZssRVXyOxIXFeAphQgjYCUqrrUOYMbc1PP/1UhYUvLqRTAq3TKUG1goKb5DH0DxAO6t2kNsQS7sPs6KwDMBtONvJbMOJ09dXJP18ZOdN9363vZ14Kvia0AjaE+kPEaMnjKpMi9OmohpNYtXSo19zKG/W/UZzGp7r1PwppIzeAHlgsjTjHDYXoqqMyRmKDDXQT7tTO4yUENDPQwBlq1DnTjnCCU2cxBm/bMKZNhk41Ky1AW7g94I+qR6dq8Q2kbV1l3sWc1y5xlVJqYGkzy2xP3c8HMvovp5tRKEDQM99BmlxXb2AreDRnH31u0FAeQ6cioBARFkqng9PJ5dQE6oxITzrVwQh89ZgX2tL4ECUaq+R0HkJ5Y+s8rpHGc/XknIbQdPAnKPSgQGSOkj51alIrQ+IYOsRWRuaiv6mzvE/cFEnWHD3lOFHi8LFSRxRzVruVU0rs3ZDyN/qS9JxrnhggJQKpqlRcxVHqNqtlDWkM4mbIXZsowzwhERVWkFWVTZvrV91SqYLn9sjVM1jkR+nVIJRyQadoAYbOFTX4V+kn5kfN5p4J2lZ6yF5Rw6v2IR3QVLKEWDIOSZShn6FmquFDWprQo2XmzWQ52QWapsRzMvgoGJVwt11bUZUuT2CraU1TXppHAA57Wh2VwaSOVtTA6Qw/wsaW09MkjVIZhWdTnTSTRdJjgirZiDFXodZKyoClFtEhr5iXw7NfzRouQRJ0aV0D/CF5VWEfUi3UHzpWtqUzZuCQhg9KVcej4oMmQpSJE+W2HImqVCwYdkOHVShMz3jpn+9K52qSSu+HeO5bJqrhenV6lEC3JimMdKmZ0Ec6knd2iAFoKEF1eqNOqNuhJjj4CcGU83TyS5JDTHsX9aSN2uSpNFpJmkE2qkhWH8UYaCtoqjBNHjoBp6Vk2ktSzIcWTvvR9R1aGfIzhoBlB1WU+A25NxzimDuHFCP0VhVGzXfJTMlGDEn8UIObPMgYrfjBXlRBS3rer7pqDZJP0FjK0lcgPuE6KD2fBququmk9XLUqQ/zrRnNpFnZQp/WKDEkqaWN0P/QBd3ocYkKR1r2lSaSkSqySiVBNVvCHVsvqEIdPGa2HwRlyZEmpXLUdYjQR8QtqaYo1pDlITdwQRDpkEhoxu+n9oShGvwpFFzhqYuykGlSsgW3yt2Lo4UfbIU5BqIBOw0CsLRlGnZ1DPZJla3h7yQIEZSnoNvj9M5TCq6qlPFdrKz1vLTIk97RgUDs2pBJhvrROnWXYbhTXkQgmddC1x0v/fDdkbfq1em3KC2hAwS1/I9dwlKZdg58agY0icGTKj40werrpGyLIVuw51RpCBCwwpp0p6RsV/bbYPjJFTeAzRWGSim5LfEfDLRLJsPOuyUXYJWci8qTUi6MBxB3ZFgIL5BBvq8Pm1gicWwSYWKbHJXkKHm+G6sckTkb2FzGlEZiDAE7kTEptn9OWy85BgG+d06MyOGWBRbi94TmouuzeEBiP/h537GFvQLuhLSJwlMrPd+rFNSl4w7LYQXO47qD0+SgVFQgjNswX53mX8qD0rcEMjhLqu+dsK7YiOPMJBOwQWw2MwCACx+pnWORHhoAV9cgE6u4YASOwfwScMrF/zN2iETACRsAIGAEjYASMwAEhYIf4gIRhVoyAETACRsAIGAEjYAT2j4Ad4v1j7haNgBEwAkbACBgBI2AEDggBO8QHJAyzYgSMgBEwAkbACBgBI7B/BOwQ7x9zt2gEjIARMAJGwAgYASNwQAjYIT4gYZgVI2AEjIARMAJGwAgYgf0jcMwOMT46gLcR6UvC94+vWzQCRsAInCECeC9spxnEBwv5TbhlL1hgMABrvGy1ZW00+HtoaO2OuH4jYATOBIFjdohXBRQzB4wvr3IWwdQSTzEhdXKipfANTC3FWS2udoWcgYaIlfN+3jq7YDIjYASMgBEwAkbACGwOATvEu4gMfiQ+JYqPJ+HCh77wLSX1ifk1r3iKz/b0+J3wgO/du8dSL1++fPr0afjEcHCfPXvGR/xiU/rYmPYBAZJr166hBhLjs5lKDJ8bH5qPVjp52wUjlzECRuAAEHjw4AHG+96+nfvx40cYnB6Ltzg2t2/fRk/xd/GaXaERMALnAoFws4Z+hG83SnloBHAKwTwc1rUZu3//PhrCN9zR0OPHj1OjeAqvdCoP+OLlEPLsV7i8qWa0hRbjJroPYnBFPzv4JEGjlakMHyX9dpX/KMXhTq1qpWE6YBBmggwzGAaHVdEEDdmrmc25uBEwAkZgKQTmRogRxUTQkVEBXimFi3ldcYGS6wzcSVkBCLKiqliFVDf9mQyAv7Hvz9CsJgmU65hErATtVpjDMJpXd3JyEnV++vQJvzUeg6eYJKLjncssRKCHKC9duqSPiDDBBA5o6/r160FATsjV8+fPMedpzTdu3MD9qbx1dsFkRsAInDkCtA86xmErhsy1cqtWXS3zkBFGWdQMC4Mf2HpiE2X32XpME2q60z6bGmfaN7KEstGFkjHnEJ+5ypkBI7BRBOY6xOg2PDAYwYiP3rlzJ86xYeMM/0aMlrFSmmb8RlaAoobEA+QMhNWLMCd+JMOKlIDT01PGHlAKT/kvLtSvJhK1BTGeam4DbWu7lUePHqHUq1ev2tKlu0lHk86xTj+XL1/Gna9fv05SEdTAqaW8vnz5gpvJLSZZ9RHqef36NZ4iWSKBQ97ev38/iTcTGwEjsFEE4HTC8EbsFva56kHChsNucGcJF+xGaVexnMYjWH7YVTqsT548SRHihBJmBLSOaDETG1J+FwxU+MQR8uG+1t27d6Mq8IzfJEBzowGLjUrKbBsBI7BvBEZDzWF6qpSaLUAC0NOMlntnfEoflPto4Svrv2WOQdSpCQDhAWtCAjMW6J3TkoZNxx19OtpK5+4huxmONTnUpAWmJUzK3Ci7qeCjv0M5GNUsETBA+nJL1LuZbf1vK//o2DGBEdgPAg1F1USpZHXBm5pBtQ8wGmoAaeWY9lBaJ62kkTJR5npV87uSqVSukrENk06Qbc32o2xuxQgcKwILRIhhKHUXHvaLEVPGHa9evao+Powso5XYygflixcv+BQ/8C/390Fw8+ZNLRV18ibjmrxS6KIMxyoD/E3GRltB1Fl5GPodoRESoAuwy4iCxH5fI/lhqE40jS7jNExJgBALZgUkP/TwZhojYASMQCDw7t072qi4w4SuEiIEfZlPxYtG7PPnz3FHjfBQJVotwrq4IjaMR9gES/ldFy9exH1uc/GiuUPgWavSFDWy4aQvK7kRMALzEVjGIW7wQRuXDCv/hddL5xgXfjBfAhcsoDqU8CyrJntm5xdpBd4wZg5GJuLCfKPrJ2b0JhwazGMHELwFMkqJHUYk5yHOPfXMeNruTK1Xsy9mwuviRsAIHBoCDFVobi7sSckk/cvIAx7KBp7UO+4lqkvNLDJ4ycFPmSQGHlBwh5jCJN5MbASMgBEAAqs7xCl3VpfySAuD54dkNR4Fu3XrVohEUw7oXKYgwRzhhf83s5XIh2u7p2/fvk1H2RrMh4ddzgFACZMHeK5Gjlknu6YhFvwLl5218Z1r2jojRv3O+hzYXdYIGIFDQKDc7qxypclmLNKwPKP9QlwAFcLBTV9KKt8+Ee9NS5tvo02YwAgYASMwB4EVHeIrV66AM7pcccE5i3QIZk2AABdSKcIFxO8Ft8CUAfX/ZrYSwdr2ay/REUS7I/jdFlXDw0Y9OB0IntsLA7rmcMGjIU4/jFJjDzS97+LNmzf9zvocPXNZI2AEzhwB2oFR6wpTnLLU+jlvRHPhT8OCwY6RARorjRlrK7ScPPXhywgYASOwBwRWdIhhGRHOREgg7C+PA6tLB08Rn5zApQm7Dx8+hN+sr3ZHaHPnLzCDAR6jBhu6ATenlZ5gLYXHA3ARWeEH56rHutseNuupvu9CX7uGFjGFYCIJuJiOTK+dbMTb7lAQOONNGnvQMzdhBIzAmSMAOwBroCc0YJHS6y/JJMwCzIhaqvTutkZf0ARW2lUCWrBgIMWM+eYfFuQb3ObEpM8cbTNgBIzAthBY0SGm78sDyMwS4zfSFCCkSSBmiUvjrIgc4I5msOEM2dSs2WgFVcH3Res80Rzu+JxW6ESmRGe6+/ryTr7WLWUpDOkHmMSjlLfHuYprA3REk/+q7/ik14tpBmEYEqc0CeDPF9Xh4hvx/GGnbY1Yc2sE5iDAdy+GJUFWcXXTCWYBxkETfGF/OnN5Ya5pZKpHF1AtqqJlg7FCykQYK74Mh1YUNajFa5+CmAOIyxoBI2AEiMCF5KGWuMCujdIYTSNwlAhY+Y9SrMfXqYaiIsoLv7bfnT0+cNwjI2AEjEAPAutGiHs4MI0RMAJGwAishABPFHQGd1fiwdUaASNgBA4fATvEhy8jc2gEjIARmIwATxfwy3CTC7uAETACRuCcITCeDuFd43OmEu7u/xCw8lsbNoGAFXUTYjKTRsAIHDICXQ7xIXfAvBkBI2AEjIARMAJGwAgYgTkIdDnEPlQ3B2KX3S4CDrxtV3bninMr6rkStztrBIzAGgg4h3gNVF2nETACRsAIGAEjYASMwGYQsEO8GVGZUSNgBIyAETACRsAIGIE1EPg3x9gHIeZjWeYAAAAASUVORK5CYII=">
            <a:extLst>
              <a:ext uri="{FF2B5EF4-FFF2-40B4-BE49-F238E27FC236}">
                <a16:creationId xmlns:a16="http://schemas.microsoft.com/office/drawing/2014/main" id="{146EBFC2-5ED6-915B-2E2F-1ABF0E703FF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99861" y="850387"/>
            <a:ext cx="11592277" cy="51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dirty="0">
                <a:latin typeface="Raleway" pitchFamily="2" charset="-18"/>
              </a:rPr>
              <a:t>1. kör: </a:t>
            </a:r>
            <a:r>
              <a:rPr lang="hu-HU" b="1" dirty="0">
                <a:latin typeface="Raleway" pitchFamily="2" charset="-18"/>
              </a:rPr>
              <a:t>fel- és lejelentkezés</a:t>
            </a:r>
            <a:r>
              <a:rPr lang="hu-HU" dirty="0">
                <a:latin typeface="Raleway" pitchFamily="2" charset="-18"/>
              </a:rPr>
              <a:t>: 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2026.04.13. (8:00) – 2026.05.04. (22:00) </a:t>
            </a:r>
          </a:p>
          <a:p>
            <a:r>
              <a:rPr lang="hu-HU" dirty="0">
                <a:latin typeface="Raleway" pitchFamily="2" charset="-18"/>
              </a:rPr>
              <a:t>2. kör: csak </a:t>
            </a:r>
            <a:r>
              <a:rPr lang="hu-HU" b="1" dirty="0">
                <a:latin typeface="Raleway" pitchFamily="2" charset="-18"/>
              </a:rPr>
              <a:t>le</a:t>
            </a:r>
            <a:r>
              <a:rPr lang="hu-HU" dirty="0">
                <a:latin typeface="Raleway" pitchFamily="2" charset="-18"/>
              </a:rPr>
              <a:t>jelentkezés: 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2026.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05.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05. 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(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8:00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)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 – 2026.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05.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19.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 (</a:t>
            </a:r>
            <a:r>
              <a:rPr lang="sv-SE" sz="2700" b="1" dirty="0">
                <a:solidFill>
                  <a:srgbClr val="FF0000"/>
                </a:solidFill>
                <a:latin typeface="Raleway" pitchFamily="2" charset="-18"/>
              </a:rPr>
              <a:t>22:00</a:t>
            </a:r>
            <a:r>
              <a:rPr lang="hu-HU" sz="2700" b="1" dirty="0">
                <a:solidFill>
                  <a:srgbClr val="FF0000"/>
                </a:solidFill>
                <a:latin typeface="Raleway" pitchFamily="2" charset="-18"/>
              </a:rPr>
              <a:t>)</a:t>
            </a: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 </a:t>
            </a:r>
            <a:r>
              <a:rPr lang="hu-HU" dirty="0">
                <a:latin typeface="Raleway" pitchFamily="2" charset="-18"/>
              </a:rPr>
              <a:t>Amennyiben a hallgató nem jelentkezik a záróvizsgára (1. körös) jelentkezés során és mégis </a:t>
            </a:r>
            <a:r>
              <a:rPr lang="hu-HU" dirty="0" err="1">
                <a:latin typeface="Raleway" pitchFamily="2" charset="-18"/>
              </a:rPr>
              <a:t>záróvizsgázni</a:t>
            </a:r>
            <a:r>
              <a:rPr lang="hu-HU" dirty="0">
                <a:latin typeface="Raleway" pitchFamily="2" charset="-18"/>
              </a:rPr>
              <a:t> szeretne akkor kérelmet kell benyújtania az oktatási dékánhelyetteshez. Mulasztási díj: 2000Ft</a:t>
            </a:r>
          </a:p>
          <a:p>
            <a:pPr marL="457200" lvl="1" indent="0">
              <a:buNone/>
            </a:pPr>
            <a:r>
              <a:rPr lang="hu-HU" b="1" dirty="0">
                <a:latin typeface="Raleway" pitchFamily="2" charset="-18"/>
              </a:rPr>
              <a:t>A hallgatók központilag kapnak </a:t>
            </a:r>
            <a:r>
              <a:rPr lang="hu-HU" b="1" dirty="0" err="1">
                <a:latin typeface="Raleway" pitchFamily="2" charset="-18"/>
              </a:rPr>
              <a:t>Neptun</a:t>
            </a:r>
            <a:r>
              <a:rPr lang="hu-HU" b="1" dirty="0">
                <a:latin typeface="Raleway" pitchFamily="2" charset="-18"/>
              </a:rPr>
              <a:t>-üzenetet a jelentkezésről.</a:t>
            </a:r>
          </a:p>
          <a:p>
            <a:r>
              <a:rPr lang="hu-HU" dirty="0">
                <a:latin typeface="Raleway" pitchFamily="2" charset="-18"/>
              </a:rPr>
              <a:t>Egyetlen jelentkezési időszak kerül majd megnyitásra. </a:t>
            </a:r>
          </a:p>
          <a:p>
            <a:r>
              <a:rPr lang="hu-HU" b="1" dirty="0">
                <a:latin typeface="Raleway" pitchFamily="2" charset="-18"/>
              </a:rPr>
              <a:t>A záróvizsgára bocsáthatóság feltételeit</a:t>
            </a:r>
            <a:r>
              <a:rPr lang="hu-HU" dirty="0">
                <a:latin typeface="Raleway" pitchFamily="2" charset="-18"/>
              </a:rPr>
              <a:t> (elfogadott dolgozat és végbizonyítvány) a hallgatónak </a:t>
            </a:r>
            <a:r>
              <a:rPr lang="hu-HU" b="1" dirty="0">
                <a:solidFill>
                  <a:srgbClr val="FF0000"/>
                </a:solidFill>
                <a:latin typeface="Raleway" pitchFamily="2" charset="-18"/>
              </a:rPr>
              <a:t>záróvizsga előtt 3 munkanappal teljesítenie kell.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F6EFB74-E09F-0A02-4999-BE0ACB33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4967E-1E65-4354-8809-2C921ACD11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1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6482" y="182611"/>
            <a:ext cx="10515600" cy="672072"/>
          </a:xfrm>
        </p:spPr>
        <p:txBody>
          <a:bodyPr>
            <a:noAutofit/>
          </a:bodyPr>
          <a:lstStyle/>
          <a:p>
            <a:r>
              <a:rPr lang="hu-HU" sz="3100" b="1" dirty="0">
                <a:solidFill>
                  <a:srgbClr val="3A445D"/>
                </a:solidFill>
                <a:latin typeface="Raleway ExtraBold" pitchFamily="2" charset="-18"/>
                <a:cs typeface="Segoe UI" panose="020B0502040204020203" pitchFamily="34" charset="0"/>
              </a:rPr>
              <a:t>Szak/záró/diplomadolgozat 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1E3BC7F-BE04-DF12-8042-4FC502FA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631" y="176073"/>
            <a:ext cx="680073" cy="67207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726AD65-8AFC-40B2-8198-B4E848D29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82" y="848144"/>
            <a:ext cx="9891836" cy="60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6296BBBA1B74CA1EE1BBA45B39D57" ma:contentTypeVersion="13" ma:contentTypeDescription="Create a new document." ma:contentTypeScope="" ma:versionID="2c4d6267299dfb80900d6dfce861e135">
  <xsd:schema xmlns:xsd="http://www.w3.org/2001/XMLSchema" xmlns:xs="http://www.w3.org/2001/XMLSchema" xmlns:p="http://schemas.microsoft.com/office/2006/metadata/properties" xmlns:ns3="1627ebfb-598a-47b3-b320-e4a96b766257" targetNamespace="http://schemas.microsoft.com/office/2006/metadata/properties" ma:root="true" ma:fieldsID="6b2cd0259c27a9ffac137ecc09e2207e" ns3:_="">
    <xsd:import namespace="1627ebfb-598a-47b3-b320-e4a96b7662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7ebfb-598a-47b3-b320-e4a96b766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1DADF-7A80-404E-B08E-3BB40DC10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27ebfb-598a-47b3-b320-e4a96b766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3D10D6-0228-4DA6-9929-F6E36F2EA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E375B-ECBE-4570-B143-9D092C07922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627ebfb-598a-47b3-b320-e4a96b76625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839</Words>
  <Application>Microsoft Office PowerPoint</Application>
  <PresentationFormat>Szélesvásznú</PresentationFormat>
  <Paragraphs>73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7" baseType="lpstr">
      <vt:lpstr>Segoe UI</vt:lpstr>
      <vt:lpstr>Times New Roman</vt:lpstr>
      <vt:lpstr>Calibri Light</vt:lpstr>
      <vt:lpstr>Raleway ExtraBold</vt:lpstr>
      <vt:lpstr>Garamond</vt:lpstr>
      <vt:lpstr>Symbol</vt:lpstr>
      <vt:lpstr>Calibri</vt:lpstr>
      <vt:lpstr>Arial</vt:lpstr>
      <vt:lpstr>Raleway</vt:lpstr>
      <vt:lpstr>Office-téma</vt:lpstr>
      <vt:lpstr>1_Office-téma</vt:lpstr>
      <vt:lpstr>PANNON EGYETEM ZALAEGERSZEGI EGYETEMI KÖZPONT</vt:lpstr>
      <vt:lpstr>Szak/záró/diplomadolgozat régi/új</vt:lpstr>
      <vt:lpstr>Szak/záró/diplomadolgozat: RÉGI-ÚJ ELEM</vt:lpstr>
      <vt:lpstr>Szak/záró/diplomadolgozat feltöltése</vt:lpstr>
      <vt:lpstr>Szak/záró/diplomadolgozat feltöltése –új elem</vt:lpstr>
      <vt:lpstr>Szak/záró/diplomadolgozat  – konzulensi határidők</vt:lpstr>
      <vt:lpstr>Záróvizsga</vt:lpstr>
      <vt:lpstr>Záróvizsgára jelentkezés a NEPTUNBAN</vt:lpstr>
      <vt:lpstr>Szak/záró/diplomadolgozat  </vt:lpstr>
      <vt:lpstr>Szak/záró/diplomadolgozat metaadatok felrögzítése </vt:lpstr>
      <vt:lpstr>Szak/záró/diplomadolgozat metaadatok felrögzítése </vt:lpstr>
      <vt:lpstr>Szak/záró/diplomadolgozat metaadatok felrögzítése </vt:lpstr>
      <vt:lpstr>Szak/záró/diplomadolgozat metaadatok felrögzítése </vt:lpstr>
      <vt:lpstr>Szak/záró/diplomadolgozat metaadatok felrögzítése </vt:lpstr>
      <vt:lpstr>Információk elérhetősége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Zsuzsanna Nagyné Dr. Halász</cp:lastModifiedBy>
  <cp:revision>110</cp:revision>
  <dcterms:created xsi:type="dcterms:W3CDTF">2021-09-14T10:57:43Z</dcterms:created>
  <dcterms:modified xsi:type="dcterms:W3CDTF">2026-04-23T08:02:37Z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0x01010018C6296BBBA1B74CA1EE1BBA45B39D57</vt:lpwstr>
  </property>
</Properties>
</file>