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27" r:id="rId2"/>
    <p:sldId id="301" r:id="rId3"/>
    <p:sldId id="329" r:id="rId4"/>
    <p:sldId id="330" r:id="rId5"/>
    <p:sldId id="320" r:id="rId6"/>
    <p:sldId id="321" r:id="rId7"/>
    <p:sldId id="310" r:id="rId8"/>
    <p:sldId id="304" r:id="rId9"/>
    <p:sldId id="334" r:id="rId10"/>
    <p:sldId id="258" r:id="rId11"/>
  </p:sldIdLst>
  <p:sldSz cx="12192000" cy="6858000"/>
  <p:notesSz cx="9144000" cy="6858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Segoe UI Black" panose="020B0A02040204020203" pitchFamily="34" charset="0"/>
      <p:bold r:id="rId24"/>
      <p:boldItalic r:id="rId25"/>
    </p:embeddedFont>
    <p:embeddedFont>
      <p:font typeface="Segoe UI Historic" panose="020B0502040204020203" pitchFamily="34" charset="0"/>
      <p:regular r:id="rId2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8080"/>
    <a:srgbClr val="794A86"/>
    <a:srgbClr val="A50021"/>
    <a:srgbClr val="FF6600"/>
    <a:srgbClr val="00CC00"/>
    <a:srgbClr val="CC0099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1" autoAdjust="0"/>
    <p:restoredTop sz="84162" autoAdjust="0"/>
  </p:normalViewPr>
  <p:slideViewPr>
    <p:cSldViewPr snapToGrid="0">
      <p:cViewPr varScale="1">
        <p:scale>
          <a:sx n="57" d="100"/>
          <a:sy n="5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&#193;LL.KUT.KONF.2023\Hipot&#233;zisek\M&#225;solat%20-%2001-01a%20Hipot&#233;z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elka\Downloads\02-02a%20Hipot&#233;zis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elka\Downloads\02-02a%20Hipot&#233;zis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99948533315015E-2"/>
          <c:y val="0.14519080816321411"/>
          <c:w val="0.69063291628513046"/>
          <c:h val="0.7327180413518861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Diagram!$M$52</c:f>
              <c:strCache>
                <c:ptCount val="1"/>
                <c:pt idx="0">
                  <c:v>hanyatlás (A - D)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Diagram!$J$53:$J$54</c:f>
              <c:strCache>
                <c:ptCount val="2"/>
                <c:pt idx="0">
                  <c:v>KKV (– 250 fő)</c:v>
                </c:pt>
                <c:pt idx="1">
                  <c:v>NV (251 fő –)</c:v>
                </c:pt>
              </c:strCache>
            </c:strRef>
          </c:cat>
          <c:val>
            <c:numRef>
              <c:f>Diagram!$M$53:$M$54</c:f>
              <c:numCache>
                <c:formatCode>0.00</c:formatCode>
                <c:ptCount val="2"/>
                <c:pt idx="0">
                  <c:v>26.666666666666668</c:v>
                </c:pt>
                <c:pt idx="1">
                  <c:v>73.333333333333329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5-4921-B309-3F633B3FA3C2}"/>
            </c:ext>
          </c:extLst>
        </c:ser>
        <c:ser>
          <c:idx val="1"/>
          <c:order val="1"/>
          <c:tx>
            <c:strRef>
              <c:f>Diagram!$L$52</c:f>
              <c:strCache>
                <c:ptCount val="1"/>
                <c:pt idx="0">
                  <c:v>megállapodottság (M)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41D5-4921-B309-3F633B3FA3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41D5-4921-B309-3F633B3FA3C2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Diagram!$J$53:$J$54</c:f>
              <c:strCache>
                <c:ptCount val="2"/>
                <c:pt idx="0">
                  <c:v>KKV (– 250 fő)</c:v>
                </c:pt>
                <c:pt idx="1">
                  <c:v>NV (251 fő –)</c:v>
                </c:pt>
              </c:strCache>
            </c:strRef>
          </c:cat>
          <c:val>
            <c:numRef>
              <c:f>Diagram!$L$53:$L$54</c:f>
              <c:numCache>
                <c:formatCode>0.00</c:formatCode>
                <c:ptCount val="2"/>
                <c:pt idx="0">
                  <c:v>14.942528735632184</c:v>
                </c:pt>
                <c:pt idx="1">
                  <c:v>85.05747126436782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5-4921-B309-3F633B3FA3C2}"/>
            </c:ext>
          </c:extLst>
        </c:ser>
        <c:ser>
          <c:idx val="0"/>
          <c:order val="2"/>
          <c:tx>
            <c:strRef>
              <c:f>Diagram!$K$52</c:f>
              <c:strCache>
                <c:ptCount val="1"/>
                <c:pt idx="0">
                  <c:v>növekedés (CS - F)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1.13518310078839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3B-4492-9842-A062D723A14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Diagram!$J$53:$J$54</c:f>
              <c:strCache>
                <c:ptCount val="2"/>
                <c:pt idx="0">
                  <c:v>KKV (– 250 fő)</c:v>
                </c:pt>
                <c:pt idx="1">
                  <c:v>NV (251 fő –)</c:v>
                </c:pt>
              </c:strCache>
            </c:strRef>
          </c:cat>
          <c:val>
            <c:numRef>
              <c:f>Diagram!$K$53:$K$54</c:f>
              <c:numCache>
                <c:formatCode>0.00</c:formatCode>
                <c:ptCount val="2"/>
                <c:pt idx="0">
                  <c:v>91.578947368421055</c:v>
                </c:pt>
                <c:pt idx="1">
                  <c:v>8.4210526315789469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5-4921-B309-3F633B3FA3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100"/>
        <c:axId val="239508368"/>
        <c:axId val="173271520"/>
      </c:barChart>
      <c:catAx>
        <c:axId val="23950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73271520"/>
        <c:crosses val="autoZero"/>
        <c:auto val="1"/>
        <c:lblAlgn val="ctr"/>
        <c:lblOffset val="100"/>
        <c:noMultiLvlLbl val="0"/>
      </c:catAx>
      <c:valAx>
        <c:axId val="173271520"/>
        <c:scaling>
          <c:orientation val="minMax"/>
          <c:max val="17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Vállalatok aránya (%)</a:t>
                </a:r>
              </a:p>
            </c:rich>
          </c:tx>
          <c:layout>
            <c:manualLayout>
              <c:xMode val="edge"/>
              <c:yMode val="edge"/>
              <c:x val="4.4484021274857101E-3"/>
              <c:y val="0.23818471871237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239508368"/>
        <c:crosses val="autoZero"/>
        <c:crossBetween val="between"/>
        <c:majorUnit val="3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87130219745938"/>
          <c:y val="0.26271444178600062"/>
          <c:w val="0.32412510311717957"/>
          <c:h val="0.47370028797450037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AEAEA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u-HU" sz="1800" b="0" i="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hu-HU" sz="1800" b="1" i="0" dirty="0">
                <a:latin typeface="Segoe UI" panose="020B0502040204020203" pitchFamily="34" charset="0"/>
                <a:cs typeface="Segoe UI" panose="020B0502040204020203" pitchFamily="34" charset="0"/>
              </a:rPr>
              <a:t>KKV</a:t>
            </a:r>
            <a:r>
              <a:rPr lang="hu-HU" sz="1800" b="0" i="0" dirty="0">
                <a:latin typeface="Segoe UI" panose="020B0502040204020203" pitchFamily="34" charset="0"/>
                <a:cs typeface="Segoe UI" panose="020B0502040204020203" pitchFamily="34" charset="0"/>
              </a:rPr>
              <a:t>-k eloszlása az </a:t>
            </a:r>
            <a:r>
              <a:rPr lang="hu-HU" sz="1800" b="1" i="0" dirty="0">
                <a:latin typeface="Segoe UI" panose="020B0502040204020203" pitchFamily="34" charset="0"/>
                <a:cs typeface="Segoe UI" panose="020B0502040204020203" pitchFamily="34" charset="0"/>
              </a:rPr>
              <a:t>alkalmazott belső pénzügyi kontrolling </a:t>
            </a:r>
            <a:r>
              <a:rPr lang="hu-HU" sz="1800" b="0" i="0" dirty="0">
                <a:latin typeface="Segoe UI" panose="020B0502040204020203" pitchFamily="34" charset="0"/>
                <a:cs typeface="Segoe UI" panose="020B0502040204020203" pitchFamily="34" charset="0"/>
              </a:rPr>
              <a:t>tevékenység intenzitása és típusa szerint</a:t>
            </a:r>
          </a:p>
        </c:rich>
      </c:tx>
      <c:layout>
        <c:manualLayout>
          <c:xMode val="edge"/>
          <c:yMode val="edge"/>
          <c:x val="0.151407024186942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0027768663113427"/>
          <c:y val="0.27483352796495358"/>
          <c:w val="0.89972231336886577"/>
          <c:h val="0.66664157414806324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'ELoszlás – Átlag'!$A$12</c:f>
              <c:strCache>
                <c:ptCount val="1"/>
                <c:pt idx="0">
                  <c:v>Likviditás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Átlag'!$B$12:$H$12</c:f>
              <c:numCache>
                <c:formatCode>[=0]"";General</c:formatCode>
                <c:ptCount val="7"/>
                <c:pt idx="0">
                  <c:v>4</c:v>
                </c:pt>
                <c:pt idx="1">
                  <c:v>13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3-48FA-AE23-14295A820678}"/>
            </c:ext>
          </c:extLst>
        </c:ser>
        <c:ser>
          <c:idx val="6"/>
          <c:order val="1"/>
          <c:tx>
            <c:strRef>
              <c:f>'ELoszlás – Átlag'!$A$13</c:f>
              <c:strCache>
                <c:ptCount val="1"/>
                <c:pt idx="0">
                  <c:v>Jövedelmezőség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Átlag'!$B$13:$H$13</c:f>
              <c:numCache>
                <c:formatCode>[=0]"";General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3-48FA-AE23-14295A820678}"/>
            </c:ext>
          </c:extLst>
        </c:ser>
        <c:ser>
          <c:idx val="7"/>
          <c:order val="2"/>
          <c:tx>
            <c:strRef>
              <c:f>'ELoszlás – Átlag'!$A$14</c:f>
              <c:strCache>
                <c:ptCount val="1"/>
                <c:pt idx="0">
                  <c:v>Hatékonyság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Átlag'!$B$14:$H$14</c:f>
              <c:numCache>
                <c:formatCode>[=0]"";General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3-48FA-AE23-14295A820678}"/>
            </c:ext>
          </c:extLst>
        </c:ser>
        <c:ser>
          <c:idx val="0"/>
          <c:order val="3"/>
          <c:tx>
            <c:strRef>
              <c:f>'ELoszlás – Átlag'!$A$15</c:f>
              <c:strCache>
                <c:ptCount val="1"/>
                <c:pt idx="0">
                  <c:v>Finanszírozás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Átlag'!$B$15:$H$15</c:f>
              <c:numCache>
                <c:formatCode>[=0]"";General</c:formatCode>
                <c:ptCount val="7"/>
                <c:pt idx="0">
                  <c:v>7</c:v>
                </c:pt>
                <c:pt idx="1">
                  <c:v>14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3-48FA-AE23-14295A820678}"/>
            </c:ext>
          </c:extLst>
        </c:ser>
        <c:ser>
          <c:idx val="1"/>
          <c:order val="4"/>
          <c:tx>
            <c:strRef>
              <c:f>'ELoszlás – Átlag'!$A$16</c:f>
              <c:strCache>
                <c:ptCount val="1"/>
                <c:pt idx="0">
                  <c:v>Tőkeszerkezet</c:v>
                </c:pt>
              </c:strCache>
            </c:strRef>
          </c:tx>
          <c:spPr>
            <a:solidFill>
              <a:srgbClr val="FF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Átlag'!$B$16:$H$16</c:f>
              <c:numCache>
                <c:formatCode>[=0]"";General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03-48FA-AE23-14295A820678}"/>
            </c:ext>
          </c:extLst>
        </c:ser>
        <c:ser>
          <c:idx val="2"/>
          <c:order val="5"/>
          <c:tx>
            <c:strRef>
              <c:f>'ELoszlás – Átlag'!$A$17</c:f>
              <c:strCache>
                <c:ptCount val="1"/>
                <c:pt idx="0">
                  <c:v>Költség</c:v>
                </c:pt>
              </c:strCache>
            </c:strRef>
          </c:tx>
          <c:spPr>
            <a:solidFill>
              <a:srgbClr val="A5002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Átlag'!$B$17:$H$17</c:f>
              <c:numCache>
                <c:formatCode>[=0]"";General</c:formatCode>
                <c:ptCount val="7"/>
                <c:pt idx="0">
                  <c:v>9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3-48FA-AE23-14295A820678}"/>
            </c:ext>
          </c:extLst>
        </c:ser>
        <c:ser>
          <c:idx val="3"/>
          <c:order val="6"/>
          <c:tx>
            <c:strRef>
              <c:f>'ELoszlás – Átlag'!$A$18</c:f>
              <c:strCache>
                <c:ptCount val="1"/>
                <c:pt idx="0">
                  <c:v>Stratégia vagy projekt</c:v>
                </c:pt>
              </c:strCache>
            </c:strRef>
          </c:tx>
          <c:spPr>
            <a:solidFill>
              <a:srgbClr val="794A8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Átlag'!$B$18:$H$18</c:f>
              <c:numCache>
                <c:formatCode>[=0]"";General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03-48FA-AE23-14295A820678}"/>
            </c:ext>
          </c:extLst>
        </c:ser>
        <c:ser>
          <c:idx val="8"/>
          <c:order val="7"/>
          <c:tx>
            <c:strRef>
              <c:f>'ELoszlás – Átlag'!$A$19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A03-48FA-AE23-14295A820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'ELoszlás – Átlag'!$B$19:$H$19</c:f>
              <c:numCache>
                <c:formatCode>[=0]"";General</c:formatCode>
                <c:ptCount val="7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03-48FA-AE23-14295A8206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25147584"/>
        <c:axId val="1523176448"/>
      </c:barChart>
      <c:catAx>
        <c:axId val="152514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600" i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Alkalmazott tevékenységtípus mennyisége</a:t>
                </a:r>
              </a:p>
            </c:rich>
          </c:tx>
          <c:layout>
            <c:manualLayout>
              <c:xMode val="edge"/>
              <c:yMode val="edge"/>
              <c:x val="6.9476814420843403E-3"/>
              <c:y val="0.283006932039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523176448"/>
        <c:crosses val="autoZero"/>
        <c:auto val="1"/>
        <c:lblAlgn val="ctr"/>
        <c:lblOffset val="100"/>
        <c:noMultiLvlLbl val="0"/>
      </c:catAx>
      <c:valAx>
        <c:axId val="15231764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400" i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Vállalatok száma</a:t>
                </a:r>
              </a:p>
            </c:rich>
          </c:tx>
          <c:layout>
            <c:manualLayout>
              <c:xMode val="edge"/>
              <c:yMode val="edge"/>
              <c:x val="0.47866357414576971"/>
              <c:y val="0.93012764396663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[=0]&quot;&quot;;General" sourceLinked="1"/>
        <c:majorTickMark val="none"/>
        <c:minorTickMark val="none"/>
        <c:tickLblPos val="nextTo"/>
        <c:crossAx val="15251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302446986360304E-2"/>
          <c:y val="0.15316305096641677"/>
          <c:w val="0.96860722136651323"/>
          <c:h val="0.115847769030023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u-HU" sz="1800" b="0" i="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hu-HU" sz="1800" b="1" i="0" dirty="0">
                <a:latin typeface="Segoe UI" panose="020B0502040204020203" pitchFamily="34" charset="0"/>
                <a:cs typeface="Segoe UI" panose="020B0502040204020203" pitchFamily="34" charset="0"/>
              </a:rPr>
              <a:t>nagyvállalatok</a:t>
            </a:r>
            <a:r>
              <a:rPr lang="hu-HU" sz="1800" b="0" i="0" dirty="0">
                <a:latin typeface="Segoe UI" panose="020B0502040204020203" pitchFamily="34" charset="0"/>
                <a:cs typeface="Segoe UI" panose="020B0502040204020203" pitchFamily="34" charset="0"/>
              </a:rPr>
              <a:t> eloszlása az </a:t>
            </a:r>
            <a:r>
              <a:rPr lang="hu-HU" sz="1800" b="1" i="0" dirty="0">
                <a:latin typeface="Segoe UI" panose="020B0502040204020203" pitchFamily="34" charset="0"/>
                <a:cs typeface="Segoe UI" panose="020B0502040204020203" pitchFamily="34" charset="0"/>
              </a:rPr>
              <a:t>alkalmazott belső pénzügyi kontrolling </a:t>
            </a:r>
            <a:r>
              <a:rPr lang="hu-HU" sz="1800" b="0" i="0" dirty="0">
                <a:latin typeface="Segoe UI" panose="020B0502040204020203" pitchFamily="34" charset="0"/>
                <a:cs typeface="Segoe UI" panose="020B0502040204020203" pitchFamily="34" charset="0"/>
              </a:rPr>
              <a:t>tevékenység intenzitása és típusa szerint</a:t>
            </a:r>
          </a:p>
        </c:rich>
      </c:tx>
      <c:layout>
        <c:manualLayout>
          <c:xMode val="edge"/>
          <c:yMode val="edge"/>
          <c:x val="0.1102269004642544"/>
          <c:y val="5.61347056132495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9.6078945860122139E-2"/>
          <c:y val="0.32990031415137988"/>
          <c:w val="0.90392105413987789"/>
          <c:h val="0.67009968584862012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'ELoszlás – Átlag'!$A$22</c:f>
              <c:strCache>
                <c:ptCount val="1"/>
                <c:pt idx="0">
                  <c:v>Likviditás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Átlag'!$C$22:$H$22</c:f>
              <c:numCache>
                <c:formatCode>[=0]"";General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11</c:v>
                </c:pt>
                <c:pt idx="3">
                  <c:v>23</c:v>
                </c:pt>
                <c:pt idx="4">
                  <c:v>20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766-40D3-BB24-75435914BAEE}"/>
            </c:ext>
          </c:extLst>
        </c:ser>
        <c:ser>
          <c:idx val="6"/>
          <c:order val="1"/>
          <c:tx>
            <c:strRef>
              <c:f>'ELoszlás – Átlag'!$A$23</c:f>
              <c:strCache>
                <c:ptCount val="1"/>
                <c:pt idx="0">
                  <c:v>Jövedelmezőség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Átlag'!$C$23:$H$23</c:f>
              <c:numCache>
                <c:formatCode>[=0]"";General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20</c:v>
                </c:pt>
                <c:pt idx="4">
                  <c:v>14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766-40D3-BB24-75435914BAEE}"/>
            </c:ext>
          </c:extLst>
        </c:ser>
        <c:ser>
          <c:idx val="7"/>
          <c:order val="2"/>
          <c:tx>
            <c:strRef>
              <c:f>'ELoszlás – Átlag'!$A$24</c:f>
              <c:strCache>
                <c:ptCount val="1"/>
                <c:pt idx="0">
                  <c:v>Hatékonyság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Átlag'!$C$24:$H$24</c:f>
              <c:numCache>
                <c:formatCode>[=0]"";General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17</c:v>
                </c:pt>
                <c:pt idx="4">
                  <c:v>13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766-40D3-BB24-75435914BAEE}"/>
            </c:ext>
          </c:extLst>
        </c:ser>
        <c:ser>
          <c:idx val="0"/>
          <c:order val="3"/>
          <c:tx>
            <c:strRef>
              <c:f>'ELoszlás – Átlag'!$A$25</c:f>
              <c:strCache>
                <c:ptCount val="1"/>
                <c:pt idx="0">
                  <c:v>Finanszírozás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Átlag'!$C$25:$H$25</c:f>
              <c:numCache>
                <c:formatCode>[=0]"";General</c:formatCode>
                <c:ptCount val="6"/>
                <c:pt idx="0">
                  <c:v>2</c:v>
                </c:pt>
                <c:pt idx="1">
                  <c:v>14</c:v>
                </c:pt>
                <c:pt idx="2">
                  <c:v>23</c:v>
                </c:pt>
                <c:pt idx="3">
                  <c:v>36</c:v>
                </c:pt>
                <c:pt idx="4">
                  <c:v>21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766-40D3-BB24-75435914BAEE}"/>
            </c:ext>
          </c:extLst>
        </c:ser>
        <c:ser>
          <c:idx val="1"/>
          <c:order val="4"/>
          <c:tx>
            <c:strRef>
              <c:f>'ELoszlás – Átlag'!$A$26</c:f>
              <c:strCache>
                <c:ptCount val="1"/>
                <c:pt idx="0">
                  <c:v>Tőkeszerkezet</c:v>
                </c:pt>
              </c:strCache>
            </c:strRef>
          </c:tx>
          <c:spPr>
            <a:solidFill>
              <a:srgbClr val="FF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Átlag'!$C$26:$H$26</c:f>
              <c:numCache>
                <c:formatCode>[=0]"";General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21</c:v>
                </c:pt>
                <c:pt idx="4">
                  <c:v>16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766-40D3-BB24-75435914BAEE}"/>
            </c:ext>
          </c:extLst>
        </c:ser>
        <c:ser>
          <c:idx val="2"/>
          <c:order val="5"/>
          <c:tx>
            <c:strRef>
              <c:f>'ELoszlás – Átlag'!$A$27</c:f>
              <c:strCache>
                <c:ptCount val="1"/>
                <c:pt idx="0">
                  <c:v>Költség</c:v>
                </c:pt>
              </c:strCache>
            </c:strRef>
          </c:tx>
          <c:spPr>
            <a:solidFill>
              <a:srgbClr val="A5002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Átlag'!$C$27:$H$27</c:f>
              <c:numCache>
                <c:formatCode>[=0]"";General</c:formatCode>
                <c:ptCount val="6"/>
                <c:pt idx="0">
                  <c:v>2</c:v>
                </c:pt>
                <c:pt idx="1">
                  <c:v>14</c:v>
                </c:pt>
                <c:pt idx="2">
                  <c:v>23</c:v>
                </c:pt>
                <c:pt idx="3">
                  <c:v>37</c:v>
                </c:pt>
                <c:pt idx="4">
                  <c:v>21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766-40D3-BB24-75435914BAEE}"/>
            </c:ext>
          </c:extLst>
        </c:ser>
        <c:ser>
          <c:idx val="3"/>
          <c:order val="6"/>
          <c:tx>
            <c:strRef>
              <c:f>'ELoszlás – Átlag'!$A$28</c:f>
              <c:strCache>
                <c:ptCount val="1"/>
                <c:pt idx="0">
                  <c:v>Stratégia vagy projekt</c:v>
                </c:pt>
              </c:strCache>
            </c:strRef>
          </c:tx>
          <c:spPr>
            <a:solidFill>
              <a:srgbClr val="794A8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Átlag'!$C$28:$H$28</c:f>
              <c:numCache>
                <c:formatCode>[=0]"";General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18</c:v>
                </c:pt>
                <c:pt idx="3">
                  <c:v>31</c:v>
                </c:pt>
                <c:pt idx="4">
                  <c:v>21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766-40D3-BB24-75435914BAEE}"/>
            </c:ext>
          </c:extLst>
        </c:ser>
        <c:ser>
          <c:idx val="8"/>
          <c:order val="7"/>
          <c:tx>
            <c:strRef>
              <c:f>'ELoszlás – Átlag'!$A$29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  <c:pt idx="4">
                <c:v>6</c:v>
              </c:pt>
              <c:pt idx="5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'ELoszlás – Átlag'!$C$29:$H$29</c:f>
              <c:numCache>
                <c:formatCode>[=0]"";General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766-40D3-BB24-75435914B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25147584"/>
        <c:axId val="1523176448"/>
      </c:barChart>
      <c:catAx>
        <c:axId val="152514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400" i="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Alkalmazott tevékenységtípus mennyisége</a:t>
                </a:r>
              </a:p>
            </c:rich>
          </c:tx>
          <c:layout>
            <c:manualLayout>
              <c:xMode val="edge"/>
              <c:yMode val="edge"/>
              <c:x val="2.3662304214151292E-4"/>
              <c:y val="0.27723038712064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523176448"/>
        <c:crosses val="autoZero"/>
        <c:auto val="1"/>
        <c:lblAlgn val="ctr"/>
        <c:lblOffset val="100"/>
        <c:noMultiLvlLbl val="0"/>
      </c:catAx>
      <c:valAx>
        <c:axId val="15231764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u-HU" sz="1400" b="1" i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Vállalatok száma</a:t>
                </a:r>
              </a:p>
            </c:rich>
          </c:tx>
          <c:layout>
            <c:manualLayout>
              <c:xMode val="edge"/>
              <c:yMode val="edge"/>
              <c:x val="0.45572903822198291"/>
              <c:y val="0.89830119055594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u-HU"/>
            </a:p>
          </c:txPr>
        </c:title>
        <c:numFmt formatCode="[=0]&quot;&quot;;General" sourceLinked="1"/>
        <c:majorTickMark val="none"/>
        <c:minorTickMark val="none"/>
        <c:tickLblPos val="nextTo"/>
        <c:crossAx val="15251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382509035056489E-2"/>
          <c:y val="0.16433979426164533"/>
          <c:w val="0.95796743961774333"/>
          <c:h val="0.138094418069077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0.69287</cdr:x>
      <cdr:y>0.45653</cdr:y>
    </cdr:from>
    <cdr:to>
      <cdr:x>0.95828</cdr:x>
      <cdr:y>0.53455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381240" y="1940268"/>
          <a:ext cx="2444377" cy="3316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hu-HU" sz="1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rPr>
            <a:t>Stabil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7F6-9A53-4356-8CB3-6463191F78A7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9AE34-0116-4A68-86E1-305547AB55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41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37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48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23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68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44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49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36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43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76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FINel</a:t>
            </a:r>
            <a:r>
              <a:rPr lang="hu-HU" dirty="0"/>
              <a:t> </a:t>
            </a:r>
            <a:r>
              <a:rPr lang="hu-HU" dirty="0" err="1"/>
              <a:t>pü</a:t>
            </a:r>
            <a:r>
              <a:rPr lang="hu-HU" dirty="0"/>
              <a:t>. Szakértői rendszer 8 moduljából az egyik modul a </a:t>
            </a:r>
            <a:r>
              <a:rPr lang="hu-HU" dirty="0" err="1"/>
              <a:t>pü</a:t>
            </a:r>
            <a:r>
              <a:rPr lang="hu-HU" dirty="0"/>
              <a:t>. TC módszer, amelyet 90 magyar vállalkozásnál teszteltünk 2007 óta.  Az SMESBJ legfontosabb funkciója a korai figyelmeztetés, a válság felismerése, a külső tőke- és forgótőkeigény számítása belső és fenntartható </a:t>
            </a:r>
            <a:r>
              <a:rPr lang="hu-HU" dirty="0" err="1"/>
              <a:t>növ</a:t>
            </a:r>
            <a:r>
              <a:rPr lang="hu-HU" dirty="0"/>
              <a:t>. </a:t>
            </a:r>
            <a:r>
              <a:rPr lang="hu-HU" dirty="0" err="1"/>
              <a:t>táta</a:t>
            </a:r>
            <a:r>
              <a:rPr lang="hu-HU" dirty="0"/>
              <a:t> ismeretében, tervezett adatokkal is készíthetünk </a:t>
            </a:r>
            <a:r>
              <a:rPr lang="hu-HU" dirty="0" err="1"/>
              <a:t>pü</a:t>
            </a:r>
            <a:r>
              <a:rPr lang="hu-HU" dirty="0"/>
              <a:t>. Szcenáriókat.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AE34-0116-4A68-86E1-305547AB554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4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2023. 12. 05.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11044010" cy="970345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IV. Vállalkozáskutatási Konferencia - 2023. 11. 16-17. </a:t>
            </a:r>
            <a:b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Budapest, Mathias Corvinus Collegium</a:t>
            </a:r>
            <a:endParaRPr lang="hu-HU" sz="2800" dirty="0">
              <a:solidFill>
                <a:schemeClr val="accent5">
                  <a:lumMod val="50000"/>
                </a:schemeClr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BD44707-58D2-C1ED-0CA9-2CCD8B376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10" name="Alcím 9">
            <a:extLst>
              <a:ext uri="{FF2B5EF4-FFF2-40B4-BE49-F238E27FC236}">
                <a16:creationId xmlns:a16="http://schemas.microsoft.com/office/drawing/2014/main" id="{A6E7033B-4C70-E108-1997-3E077ABCFC02}"/>
              </a:ext>
            </a:extLst>
          </p:cNvPr>
          <p:cNvSpPr txBox="1">
            <a:spLocks/>
          </p:cNvSpPr>
          <p:nvPr/>
        </p:nvSpPr>
        <p:spPr>
          <a:xfrm>
            <a:off x="713985" y="1193883"/>
            <a:ext cx="10885116" cy="483040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chemeClr val="bg1"/>
                </a:solidFill>
                <a:cs typeface="Segoe UI" panose="020B0502040204020203" pitchFamily="34" charset="0"/>
              </a:rPr>
              <a:t>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								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                                                                                    Előadó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								                  MAGYARI Katinka EMBA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								                             Magyari-Audit Kft.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                                                                                                      MCGROUP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VARGA Zsuzsanna EMBA            Dr. habil KATITS Etelka PhD                JÁMBOR Balázs </a:t>
            </a:r>
            <a:r>
              <a:rPr lang="hu-HU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Dr. SZALKA Éva PhD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hu-HU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Interstuhl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Büromöbel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GmbH       Pannon Egyetem               Pannon Egyetem      Széchenyi István Egyetem                                MCGROUP                                                                                                                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Társszerzők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chemeClr val="bg1"/>
                </a:solidFill>
                <a:cs typeface="Segoe UI" panose="020B0502040204020203" pitchFamily="34" charset="0"/>
              </a:rPr>
              <a:t>                                                             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E79C1E8-AD02-7BA7-8D1B-3632A2EDF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92" y="3782044"/>
            <a:ext cx="902456" cy="9834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AEE11F8-5D36-2233-E640-3C6F9459C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2142" y="3845124"/>
            <a:ext cx="988152" cy="902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Kép 9">
            <a:extLst>
              <a:ext uri="{FF2B5EF4-FFF2-40B4-BE49-F238E27FC236}">
                <a16:creationId xmlns:a16="http://schemas.microsoft.com/office/drawing/2014/main" id="{5AA993D3-9B05-B06A-A04B-99A6BCE9F2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43" r="3343"/>
          <a:stretch>
            <a:fillRect/>
          </a:stretch>
        </p:blipFill>
        <p:spPr>
          <a:xfrm flipH="1">
            <a:off x="1658992" y="3771921"/>
            <a:ext cx="927760" cy="966625"/>
          </a:xfrm>
          <a:prstGeom prst="rect">
            <a:avLst/>
          </a:prstGeom>
          <a:solidFill>
            <a:srgbClr val="EDEDED"/>
          </a:solidFill>
          <a:ln cap="flat">
            <a:noFill/>
          </a:ln>
          <a:effectLst>
            <a:outerShdw dist="18004" dir="540000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9D491C4-2A3B-9CB4-3169-E9087E5540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845412" y="3798837"/>
            <a:ext cx="898709" cy="979065"/>
          </a:xfrm>
          <a:prstGeom prst="rect">
            <a:avLst/>
          </a:prstGeom>
          <a:solidFill>
            <a:srgbClr val="EDEDED"/>
          </a:solidFill>
          <a:ln cap="flat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963" y="1553472"/>
            <a:ext cx="943407" cy="995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zövegdoboz 2"/>
          <p:cNvSpPr txBox="1"/>
          <p:nvPr/>
        </p:nvSpPr>
        <p:spPr>
          <a:xfrm>
            <a:off x="951979" y="1581111"/>
            <a:ext cx="603754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hu-HU" sz="2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TURNAROUND HELYZETEK FELISMERÉSE,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VÁLSÁGKEZELŐ ÉS -ELKERÜLŐ MEGOLDÁSOK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MAGYAR VÁLLALKOZÓI SZFÉRA SZÁMÁRA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75620" y="2499067"/>
            <a:ext cx="5604050" cy="3811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„</a:t>
            </a:r>
            <a:r>
              <a:rPr lang="hu-HU" sz="2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válság fő konklúziója, 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hogy egy szervezet teljesítménye leginkább az ott dolgozó emberektől, 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és azoktól függ, akikkel kapcsolatban áll.”</a:t>
            </a:r>
            <a:endParaRPr lang="hu-HU" altLang="hu-HU" sz="24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3041B8C-4644-1A9D-61B7-C5E73AF5C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A71537B-0D43-774B-3D08-EDE3A1629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55" y="6244339"/>
            <a:ext cx="2857100" cy="39319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307EB4E-AED7-385B-0064-394292327FE9}"/>
              </a:ext>
            </a:extLst>
          </p:cNvPr>
          <p:cNvSpPr txBox="1"/>
          <p:nvPr/>
        </p:nvSpPr>
        <p:spPr>
          <a:xfrm>
            <a:off x="6075466" y="4556077"/>
            <a:ext cx="6321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37F178CC-2E0E-D464-72ED-A0B5B566D532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MAGYARI Katinka EMBA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8C5E9B8-A43A-A5C5-BA58-0FEF70999893}"/>
              </a:ext>
            </a:extLst>
          </p:cNvPr>
          <p:cNvSpPr txBox="1"/>
          <p:nvPr/>
        </p:nvSpPr>
        <p:spPr>
          <a:xfrm>
            <a:off x="1671713" y="4032857"/>
            <a:ext cx="400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0" i="1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Bencsik László -OTP Bank stratégiai és pénzügyi </a:t>
            </a:r>
          </a:p>
          <a:p>
            <a:r>
              <a:rPr lang="hu-HU" sz="1400" b="0" i="1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vezérigazgató-helyettese 2023. MCC</a:t>
            </a:r>
            <a:endParaRPr lang="hu-HU" sz="1400" i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737" y="1260881"/>
            <a:ext cx="4310743" cy="28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1201D81A-1F1E-2C9C-C32F-9646EFD7E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9874"/>
              </p:ext>
            </p:extLst>
          </p:nvPr>
        </p:nvGraphicFramePr>
        <p:xfrm>
          <a:off x="154983" y="1967726"/>
          <a:ext cx="1190269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1071">
                  <a:extLst>
                    <a:ext uri="{9D8B030D-6E8A-4147-A177-3AD203B41FA5}">
                      <a16:colId xmlns:a16="http://schemas.microsoft.com/office/drawing/2014/main" val="3877989624"/>
                    </a:ext>
                  </a:extLst>
                </a:gridCol>
                <a:gridCol w="7981627">
                  <a:extLst>
                    <a:ext uri="{9D8B030D-6E8A-4147-A177-3AD203B41FA5}">
                      <a16:colId xmlns:a16="http://schemas.microsoft.com/office/drawing/2014/main" val="4141288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2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Megnevezés</a:t>
                      </a:r>
                      <a:endParaRPr lang="hu-HU" sz="2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3A4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Kérdőív</a:t>
                      </a:r>
                      <a:endParaRPr lang="hu-HU" sz="2300" b="1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40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2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 alapsokaság</a:t>
                      </a:r>
                      <a:endParaRPr lang="hu-HU" sz="2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3A445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3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Magyarországon működő HVG top 500 </a:t>
                      </a:r>
                      <a:r>
                        <a:rPr lang="hu-HU" sz="2300" b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és KKV </a:t>
                      </a:r>
                      <a:r>
                        <a:rPr lang="hu-HU" sz="23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top 500</a:t>
                      </a:r>
                      <a:endParaRPr lang="hu-HU" sz="2300" b="1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32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2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minta elemszáma</a:t>
                      </a:r>
                      <a:endParaRPr lang="hu-HU" sz="2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3A445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300" b="1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212</a:t>
                      </a:r>
                    </a:p>
                  </a:txBody>
                  <a:tcPr marL="68580" marR="6858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14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2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 adatgyűjtés időtartama</a:t>
                      </a:r>
                      <a:endParaRPr lang="hu-HU" sz="2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3A445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300" b="1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 május 2-18.</a:t>
                      </a:r>
                      <a:endParaRPr lang="hu-HU" sz="2300" b="1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44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2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 adatgyűjtés módja</a:t>
                      </a:r>
                      <a:endParaRPr lang="hu-HU" sz="2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3A445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300" b="1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Online kérdőíves megkérdezés</a:t>
                      </a:r>
                      <a:endParaRPr lang="hu-HU" sz="2300" b="1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63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2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mintavétel jellege</a:t>
                      </a:r>
                      <a:endParaRPr lang="hu-HU" sz="2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3A445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300" b="1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Reprezentatív</a:t>
                      </a:r>
                      <a:endParaRPr lang="hu-HU" sz="2300" b="1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59202"/>
                  </a:ext>
                </a:extLst>
              </a:tr>
            </a:tbl>
          </a:graphicData>
        </a:graphic>
      </p:graphicFrame>
      <p:sp>
        <p:nvSpPr>
          <p:cNvPr id="3" name="Folyamatábra: Feldolgozás 2">
            <a:extLst>
              <a:ext uri="{FF2B5EF4-FFF2-40B4-BE49-F238E27FC236}">
                <a16:creationId xmlns:a16="http://schemas.microsoft.com/office/drawing/2014/main" id="{11DFA96B-4EC9-C3BD-F02E-23FA3579ABA9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endParaRPr lang="hu-HU" sz="1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95704A6-810B-6383-0335-CD90E51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19" y="4040069"/>
            <a:ext cx="2917364" cy="62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</a:t>
            </a:r>
            <a:endParaRPr lang="hu-HU" altLang="hu-HU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6814474A-9586-6765-69A9-1E238D23E201}"/>
              </a:ext>
            </a:extLst>
          </p:cNvPr>
          <p:cNvSpPr/>
          <p:nvPr/>
        </p:nvSpPr>
        <p:spPr>
          <a:xfrm>
            <a:off x="1871832" y="690735"/>
            <a:ext cx="2591966" cy="612648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4B6514D4-E0A7-34D6-C509-C03B5C6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6" y="-216189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Kérdőíves Kutatás - A vállalati minta karakterisztikája</a:t>
            </a:r>
          </a:p>
        </p:txBody>
      </p:sp>
    </p:spTree>
    <p:extLst>
      <p:ext uri="{BB962C8B-B14F-4D97-AF65-F5344CB8AC3E}">
        <p14:creationId xmlns:p14="http://schemas.microsoft.com/office/powerpoint/2010/main" val="186871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" y="338296"/>
            <a:ext cx="1089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 </a:t>
            </a:r>
            <a:r>
              <a:rPr lang="hu-HU" sz="1900" b="1" dirty="0" err="1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Ichac</a:t>
            </a:r>
            <a:r>
              <a:rPr lang="hu-HU" sz="19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Adizes – A vállalatok életciklusai </a:t>
            </a:r>
            <a:r>
              <a:rPr lang="hu-HU" sz="14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(2023.): </a:t>
            </a:r>
            <a:r>
              <a:rPr lang="hu-HU" sz="19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 tíz életszakasz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650" y="1372158"/>
            <a:ext cx="7520827" cy="373899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58340" y="1902423"/>
            <a:ext cx="4596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Eredményesség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ÉS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hatékonyság 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RÖVID és HOSSZÚ távon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539454" y="1902423"/>
            <a:ext cx="4619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EGYENSÚLY: 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BELSŐ kohézió 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ÉS </a:t>
            </a:r>
          </a:p>
          <a:p>
            <a:pPr algn="ctr"/>
            <a:r>
              <a:rPr lang="hu-HU" sz="2800" b="1" dirty="0">
                <a:solidFill>
                  <a:srgbClr val="3A445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KÜLSŐ integráció </a:t>
            </a:r>
          </a:p>
        </p:txBody>
      </p:sp>
      <p:sp>
        <p:nvSpPr>
          <p:cNvPr id="10" name="Téglalap 9"/>
          <p:cNvSpPr/>
          <p:nvPr/>
        </p:nvSpPr>
        <p:spPr>
          <a:xfrm>
            <a:off x="5697708" y="2472215"/>
            <a:ext cx="6367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19C6DB-65F3-C5DE-38C7-895A0F21E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92" y="5803473"/>
            <a:ext cx="2322711" cy="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2DB42B1-945B-479B-0D0E-65D92B04182E}"/>
              </a:ext>
            </a:extLst>
          </p:cNvPr>
          <p:cNvSpPr txBox="1"/>
          <p:nvPr/>
        </p:nvSpPr>
        <p:spPr>
          <a:xfrm>
            <a:off x="-1" y="255266"/>
            <a:ext cx="1089632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 KKV-k és nagyvállalatok (NV) eloszlása a 3-elemű életciklusmodell szerint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C30A442-9DF4-81F9-E27E-12CC21F3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28" y="5158554"/>
            <a:ext cx="4779260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SPSS programmal történő számításról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D1E27B-302A-F24F-F203-885763DB4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545789"/>
              </p:ext>
            </p:extLst>
          </p:nvPr>
        </p:nvGraphicFramePr>
        <p:xfrm>
          <a:off x="1370435" y="1000362"/>
          <a:ext cx="9209841" cy="425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églalap 5"/>
          <p:cNvSpPr/>
          <p:nvPr/>
        </p:nvSpPr>
        <p:spPr>
          <a:xfrm>
            <a:off x="7751675" y="3570011"/>
            <a:ext cx="2431984" cy="369332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Hanyatlás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751675" y="2258928"/>
            <a:ext cx="2431985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Növekedés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ED8B297-8DF8-9DAD-89A5-57A20B3D7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92" y="5803473"/>
            <a:ext cx="2322711" cy="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5F42410-E9C0-F15D-4073-02C0BF1B5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503" y="1106926"/>
            <a:ext cx="8765628" cy="417452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CF705354-E482-8952-B084-97EAEE61ACBF}"/>
              </a:ext>
            </a:extLst>
          </p:cNvPr>
          <p:cNvSpPr txBox="1"/>
          <p:nvPr/>
        </p:nvSpPr>
        <p:spPr>
          <a:xfrm>
            <a:off x="94988" y="223537"/>
            <a:ext cx="1094902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H1: Akár a növekvő, akár a hanyatló szakaszban lévő vállalkozások is kerülhetnek turnaround helyzetbe, amit a működésük gyenge és erős jelzéseivel lehet azonosítani. </a:t>
            </a:r>
          </a:p>
        </p:txBody>
      </p:sp>
      <p:sp>
        <p:nvSpPr>
          <p:cNvPr id="11" name="Folyamatábra: Feldolgozás 10">
            <a:extLst>
              <a:ext uri="{FF2B5EF4-FFF2-40B4-BE49-F238E27FC236}">
                <a16:creationId xmlns:a16="http://schemas.microsoft.com/office/drawing/2014/main" id="{EC408B81-9553-4EB1-F71C-152593BFFEB6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endParaRPr lang="hu-HU" sz="1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70BE9C9F-B60B-8849-7E8B-FACF6814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268" y="5165141"/>
            <a:ext cx="5374365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Szalka É. számításai alapján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966172E-7D35-537C-BB96-957CC209E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92" y="5803473"/>
            <a:ext cx="2322711" cy="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7C64708-6326-BDFB-3421-918D91A9A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476" y="1004054"/>
            <a:ext cx="9664262" cy="4167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olyamatábra: Feldolgozás 11">
            <a:extLst>
              <a:ext uri="{FF2B5EF4-FFF2-40B4-BE49-F238E27FC236}">
                <a16:creationId xmlns:a16="http://schemas.microsoft.com/office/drawing/2014/main" id="{BAAE3195-FEF3-208D-7332-9E395EBFBE1F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endParaRPr lang="hu-HU" sz="1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4027DC9-E852-3E5B-2C7F-DE0B7B4B09A8}"/>
              </a:ext>
            </a:extLst>
          </p:cNvPr>
          <p:cNvSpPr txBox="1"/>
          <p:nvPr/>
        </p:nvSpPr>
        <p:spPr>
          <a:xfrm>
            <a:off x="225192" y="223537"/>
            <a:ext cx="108188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H1: Akár a növekvő, akár a hanyatló szakaszban lévő vállalkozások is kerülhetnek turnaround helyzetbe, amit a működésük gyenge és erős jelzéseivel lehet azonosítani. 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7D0A1B8-753F-231A-FA0A-9B15EF0E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944" y="5039768"/>
            <a:ext cx="5374365" cy="62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Szalka É. számításai alapján</a:t>
            </a:r>
            <a:endParaRPr lang="hu-HU" altLang="hu-HU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709DE9C-CCC9-72AD-D069-5DFCB938A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92" y="5803473"/>
            <a:ext cx="2322711" cy="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CD4A469A-FFF3-C51B-46D0-8B7CFA1D25CB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endParaRPr lang="hu-HU" sz="1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19C614-106B-3BC3-4968-FB4CFB06E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483093"/>
              </p:ext>
            </p:extLst>
          </p:nvPr>
        </p:nvGraphicFramePr>
        <p:xfrm>
          <a:off x="1619943" y="896939"/>
          <a:ext cx="9055509" cy="438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D7D791D6-14CD-01F6-6E25-43E85383F76A}"/>
              </a:ext>
            </a:extLst>
          </p:cNvPr>
          <p:cNvSpPr txBox="1"/>
          <p:nvPr/>
        </p:nvSpPr>
        <p:spPr>
          <a:xfrm>
            <a:off x="0" y="219831"/>
            <a:ext cx="110440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solidFill>
                  <a:srgbClr val="3A445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H2. Egyértelmű különbség van a nagyvállalatok és KKV vezetők válsághoz való hozzáállásában. </a:t>
            </a:r>
          </a:p>
        </p:txBody>
      </p:sp>
      <p:sp>
        <p:nvSpPr>
          <p:cNvPr id="9" name="Téglalap 8"/>
          <p:cNvSpPr/>
          <p:nvPr/>
        </p:nvSpPr>
        <p:spPr>
          <a:xfrm>
            <a:off x="3097161" y="52858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SPSS programmal történő számításról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9DF7636-EC70-D808-4883-C2C53AEBB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92" y="5803473"/>
            <a:ext cx="2322711" cy="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FEE8068-072E-9731-C186-451562D30974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5381330-14E9-F8FF-CC5C-A3B151CF2C2F}"/>
              </a:ext>
            </a:extLst>
          </p:cNvPr>
          <p:cNvSpPr txBox="1"/>
          <p:nvPr/>
        </p:nvSpPr>
        <p:spPr>
          <a:xfrm>
            <a:off x="47298" y="130942"/>
            <a:ext cx="10961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3A445D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H2. Egyértelmű különbség van a nagyvállalatok és KKV vezetők válsághoz való hozzáállásában. </a:t>
            </a:r>
            <a:endParaRPr lang="hu-HU" sz="2000" b="1" dirty="0">
              <a:solidFill>
                <a:srgbClr val="3A445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A6FC06C-0295-D3F5-3D8C-A79ADCD9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28" y="5158554"/>
            <a:ext cx="4779260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SPSS programmal történő számításról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A7A505-5121-44D8-2AFB-62470300E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264817"/>
              </p:ext>
            </p:extLst>
          </p:nvPr>
        </p:nvGraphicFramePr>
        <p:xfrm>
          <a:off x="1563329" y="979525"/>
          <a:ext cx="9291484" cy="43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Kép 1">
            <a:extLst>
              <a:ext uri="{FF2B5EF4-FFF2-40B4-BE49-F238E27FC236}">
                <a16:creationId xmlns:a16="http://schemas.microsoft.com/office/drawing/2014/main" id="{009D6C2F-BD5F-13C6-B388-8E7D0BCB60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92" y="5803473"/>
            <a:ext cx="2322711" cy="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883" y="289425"/>
            <a:ext cx="896456" cy="883389"/>
          </a:xfrm>
          <a:prstGeom prst="rect">
            <a:avLst/>
          </a:prstGeom>
        </p:spPr>
      </p:pic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673B64F5-E399-DF7C-F4A6-FC3027CCD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35" y="2145716"/>
            <a:ext cx="3706708" cy="24484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Folyamatábra: Másik feldolgozás 8">
            <a:extLst>
              <a:ext uri="{FF2B5EF4-FFF2-40B4-BE49-F238E27FC236}">
                <a16:creationId xmlns:a16="http://schemas.microsoft.com/office/drawing/2014/main" id="{6D61C40F-32F3-B14E-D027-E21C4C08B8AE}"/>
              </a:ext>
            </a:extLst>
          </p:cNvPr>
          <p:cNvSpPr/>
          <p:nvPr/>
        </p:nvSpPr>
        <p:spPr>
          <a:xfrm>
            <a:off x="7189617" y="1518340"/>
            <a:ext cx="3706708" cy="1495095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18" y="5360643"/>
            <a:ext cx="4982482" cy="68568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2990" y="88909"/>
            <a:ext cx="1105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Eszköz és módszer </a:t>
            </a:r>
            <a:endParaRPr lang="hu-HU" sz="2400" i="1" dirty="0"/>
          </a:p>
        </p:txBody>
      </p:sp>
      <p:pic>
        <p:nvPicPr>
          <p:cNvPr id="13" name="Kép 12" descr="A képen szöveg, óra látható&#10;&#10;Automatikusan generált leírás">
            <a:extLst>
              <a:ext uri="{FF2B5EF4-FFF2-40B4-BE49-F238E27FC236}">
                <a16:creationId xmlns:a16="http://schemas.microsoft.com/office/drawing/2014/main" id="{D20F9CE4-9D3F-DE26-BE99-E04CA4195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01" y="2145716"/>
            <a:ext cx="1873510" cy="2189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CB7522B2-F37F-8420-BC0A-90200342BBF9}"/>
              </a:ext>
            </a:extLst>
          </p:cNvPr>
          <p:cNvSpPr txBox="1"/>
          <p:nvPr/>
        </p:nvSpPr>
        <p:spPr>
          <a:xfrm>
            <a:off x="2230770" y="2778950"/>
            <a:ext cx="609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PÉNZÜGYI </a:t>
            </a:r>
          </a:p>
          <a:p>
            <a:pPr algn="ctr"/>
            <a:r>
              <a:rPr lang="hu-HU" sz="1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TURNAROUND </a:t>
            </a:r>
          </a:p>
          <a:p>
            <a:pPr algn="ctr"/>
            <a:r>
              <a:rPr lang="hu-HU" sz="1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CONTROLLING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E4B5327F-662A-E4B7-0212-6DB8706DCB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731" y="2145716"/>
            <a:ext cx="1873510" cy="2189799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DA7A02B2-149B-54D8-221D-E3D8E44845F0}"/>
              </a:ext>
            </a:extLst>
          </p:cNvPr>
          <p:cNvSpPr/>
          <p:nvPr/>
        </p:nvSpPr>
        <p:spPr>
          <a:xfrm>
            <a:off x="3938949" y="183890"/>
            <a:ext cx="4968567" cy="1873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Gyors 7/24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Informatív, könnyen érthető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Korai figyelmeztetés (EWS 1. generáció)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Tevékenységi profil, életszakasz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Helyzet- és időszakos (napi) elemzés</a:t>
            </a:r>
            <a:r>
              <a:rPr lang="hu-HU" dirty="0">
                <a:solidFill>
                  <a:srgbClr val="3A445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11342</TotalTime>
  <Words>503</Words>
  <Application>Microsoft Office PowerPoint</Application>
  <PresentationFormat>Szélesvásznú</PresentationFormat>
  <Paragraphs>96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Calibri</vt:lpstr>
      <vt:lpstr>Arial</vt:lpstr>
      <vt:lpstr>Segoe UI</vt:lpstr>
      <vt:lpstr>Segoe UI Black</vt:lpstr>
      <vt:lpstr>Arial Black</vt:lpstr>
      <vt:lpstr>Calibri Light</vt:lpstr>
      <vt:lpstr>Segoe UI Historic</vt:lpstr>
      <vt:lpstr>Office-téma</vt:lpstr>
      <vt:lpstr>IV. Vállalkozáskutatási Konferencia - 2023. 11. 16-17.  Budapest, Mathias Corvinus Collegium</vt:lpstr>
      <vt:lpstr>Kérdőíves Kutatás - A vállalati minta karakterisztikája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ETELKA GYŐRI</cp:lastModifiedBy>
  <cp:revision>155</cp:revision>
  <dcterms:created xsi:type="dcterms:W3CDTF">2021-09-14T10:57:43Z</dcterms:created>
  <dcterms:modified xsi:type="dcterms:W3CDTF">2023-12-05T15:58:58Z</dcterms:modified>
</cp:coreProperties>
</file>