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71" r:id="rId6"/>
    <p:sldId id="273" r:id="rId7"/>
    <p:sldId id="272" r:id="rId8"/>
    <p:sldId id="258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6522" autoAdjust="0"/>
  </p:normalViewPr>
  <p:slideViewPr>
    <p:cSldViewPr>
      <p:cViewPr varScale="1">
        <p:scale>
          <a:sx n="67" d="100"/>
          <a:sy n="67" d="100"/>
        </p:scale>
        <p:origin x="19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DD428-5CCB-4D4F-B6DF-590F507D78F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3E49A-E2C2-4F1C-B9CC-EC5C7961DE5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62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11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6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11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34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703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58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4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3E49A-E2C2-4F1C-B9CC-EC5C7961DE5D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71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hu-HU" altLang="ja-JP" smtClean="0"/>
              <a:t>Alcím mintájának szerkesztése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hu-HU" altLang="ja-JP" smtClean="0"/>
              <a:t>Alcím mintájának szerkesztése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hu-HU" altLang="ja-JP" smtClean="0"/>
              <a:t>Mintacím szerkesztése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hu-HU" altLang="ja-JP" smtClean="0"/>
              <a:t>Kép beszúrásához kattintson az ikonra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hu-HU" altLang="ja-JP" smtClean="0"/>
              <a:t>Mintaszöveg szerkesztése</a:t>
            </a:r>
          </a:p>
          <a:p>
            <a:pPr lvl="1"/>
            <a:r>
              <a:rPr kumimoji="1" lang="hu-HU" altLang="ja-JP" smtClean="0"/>
              <a:t>Második szint</a:t>
            </a:r>
          </a:p>
          <a:p>
            <a:pPr lvl="2"/>
            <a:r>
              <a:rPr kumimoji="1" lang="hu-HU" altLang="ja-JP" smtClean="0"/>
              <a:t>Harmadik szint</a:t>
            </a:r>
          </a:p>
          <a:p>
            <a:pPr lvl="3"/>
            <a:r>
              <a:rPr kumimoji="1" lang="hu-HU" altLang="ja-JP" smtClean="0"/>
              <a:t>Negyedik szint</a:t>
            </a:r>
          </a:p>
          <a:p>
            <a:pPr lvl="4"/>
            <a:r>
              <a:rPr kumimoji="1" lang="hu-HU" altLang="ja-JP" smtClean="0"/>
              <a:t>Ötödik szint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9E02A91-0257-4E1C-883E-AF0CAF3478C9}" type="datetimeFigureOut">
              <a:rPr lang="hu-HU" smtClean="0"/>
              <a:pPr/>
              <a:t>2023. 09. 25.</a:t>
            </a:fld>
            <a:endParaRPr lang="hu-H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C4F482-F1ED-4C0A-9F02-131B50CFB0E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3645024"/>
            <a:ext cx="7081079" cy="50405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u-HU" sz="4000" b="1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4000" b="1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alulról jövő kezdeményezések szerepe a térségi fenntarthatóságban - a 10 Millió Fa Alapítvány </a:t>
            </a:r>
            <a:r>
              <a:rPr lang="hu-HU" sz="4000" b="1" dirty="0" smtClean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példáján</a:t>
            </a:r>
            <a: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4000" b="1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hu-HU" sz="4000" b="1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4000" b="1" kern="1400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/>
            </a:r>
            <a:br>
              <a:rPr lang="hu-HU" sz="4000" b="1" kern="1400" dirty="0"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</a:br>
            <a:r>
              <a:rPr lang="hu-HU" sz="1400" i="1" dirty="0">
                <a:effectLst/>
                <a:latin typeface="Garamond" panose="02020404030301010803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hu-HU" sz="1400" i="1" dirty="0">
                <a:effectLst/>
                <a:latin typeface="Garamond" panose="02020404030301010803" pitchFamily="18" charset="0"/>
                <a:ea typeface="MS Mincho"/>
                <a:cs typeface="Times New Roman" panose="02020603050405020304" pitchFamily="18" charset="0"/>
              </a:rPr>
            </a:br>
            <a:r>
              <a:rPr lang="hu-H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hu-H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91680" y="4149080"/>
            <a:ext cx="6400800" cy="1933956"/>
          </a:xfrm>
        </p:spPr>
        <p:txBody>
          <a:bodyPr>
            <a:normAutofit fontScale="85000" lnSpcReduction="10000"/>
          </a:bodyPr>
          <a:lstStyle/>
          <a:p>
            <a:r>
              <a:rPr lang="hu-HU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Szerzője: Fejes Judit Katalin</a:t>
            </a:r>
            <a:endParaRPr lang="en-US" sz="4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tabLst>
                <a:tab pos="2880360" algn="ctr"/>
                <a:tab pos="5760720" algn="r"/>
                <a:tab pos="2880360" algn="ctr"/>
                <a:tab pos="4867275" algn="l"/>
                <a:tab pos="5760720" algn="r"/>
              </a:tabLst>
            </a:pPr>
            <a:r>
              <a:rPr lang="hu-HU" sz="4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XVII. </a:t>
            </a:r>
            <a:r>
              <a:rPr lang="hu-HU" sz="4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Soproni Pénzügyi Napok	</a:t>
            </a:r>
            <a:endParaRPr lang="hu-HU" sz="4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tabLst>
                <a:tab pos="2880360" algn="ctr"/>
                <a:tab pos="5760720" algn="r"/>
              </a:tabLst>
            </a:pPr>
            <a:r>
              <a:rPr lang="hu-HU" sz="4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Sopron, </a:t>
            </a:r>
            <a:r>
              <a:rPr lang="hu-HU" sz="4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2023. </a:t>
            </a:r>
            <a:r>
              <a:rPr lang="hu-HU" sz="4200" b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október 12.</a:t>
            </a:r>
            <a:endParaRPr lang="hu-HU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3600" dirty="0" smtClean="0">
                <a:cs typeface="Times New Roman" panose="02020603050405020304" pitchFamily="18" charset="0"/>
              </a:rPr>
              <a:t>Problémafelvetés</a:t>
            </a:r>
            <a:r>
              <a:rPr lang="hu-HU" sz="3600" smtClean="0">
                <a:cs typeface="Times New Roman" panose="02020603050405020304" pitchFamily="18" charset="0"/>
              </a:rPr>
              <a:t>, </a:t>
            </a:r>
            <a:r>
              <a:rPr lang="hu-HU" sz="3600" smtClean="0">
                <a:cs typeface="Times New Roman" panose="02020603050405020304" pitchFamily="18" charset="0"/>
              </a:rPr>
              <a:t>célkitűzés </a:t>
            </a:r>
            <a:endParaRPr lang="hu-HU" sz="3600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628800"/>
            <a:ext cx="6131024" cy="47525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800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klímaváltozás elleni harcban meghatározó szerepe van </a:t>
            </a:r>
            <a:r>
              <a:rPr lang="hu-HU" sz="2800" b="1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az alulról jövő kezdeményezés</a:t>
            </a:r>
            <a:r>
              <a:rPr lang="hu-HU" sz="2800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nek. </a:t>
            </a:r>
            <a:endParaRPr lang="hu-HU" sz="2800" dirty="0" smtClean="0">
              <a:solidFill>
                <a:srgbClr val="22222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hu-HU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Kutatásomban a </a:t>
            </a:r>
            <a:r>
              <a:rPr lang="hu-HU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 Millió Fa Alapítvány</a:t>
            </a:r>
            <a:r>
              <a:rPr lang="hu-HU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 mutatom be és azt, hogy hogyan valósítja meg a célkitűzéseit a modern kor eszközével, a </a:t>
            </a:r>
            <a:r>
              <a:rPr lang="hu-HU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mesterséges intelligencia</a:t>
            </a:r>
            <a:r>
              <a:rPr lang="hu-HU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segítségével.</a:t>
            </a:r>
            <a:endParaRPr lang="hu-HU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hu-HU" sz="3600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hu-HU" sz="3600" dirty="0">
              <a:cs typeface="Times New Roman" panose="02020603050405020304" pitchFamily="18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Összegzés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3600" dirty="0" smtClean="0">
                <a:cs typeface="Times New Roman" panose="02020603050405020304" pitchFamily="18" charset="0"/>
              </a:rPr>
              <a:t>Irodalmi áttekintés</a:t>
            </a:r>
            <a:endParaRPr lang="hu-HU" sz="3600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340768"/>
            <a:ext cx="6131024" cy="5112568"/>
          </a:xfrm>
        </p:spPr>
        <p:txBody>
          <a:bodyPr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	Az EU válasza a környezeti </a:t>
            </a:r>
            <a:r>
              <a:rPr lang="hu-HU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kihívásokra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	A fák szerepe a </a:t>
            </a:r>
            <a:r>
              <a:rPr lang="hu-HU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környezetvédelemben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	A faültetésben érintett </a:t>
            </a:r>
            <a:r>
              <a:rPr lang="hu-HU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szervezetek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Mennyibe kerül egy fa ültetése?</a:t>
            </a:r>
            <a:endParaRPr lang="hu-HU" sz="3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3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Célok, hipotézisek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Összegzés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4000" dirty="0" smtClean="0">
                <a:cs typeface="Times New Roman" panose="02020603050405020304" pitchFamily="18" charset="0"/>
              </a:rPr>
              <a:t>Anyag és </a:t>
            </a:r>
            <a:r>
              <a:rPr lang="hu-HU" sz="3600" dirty="0" smtClean="0">
                <a:cs typeface="Times New Roman" panose="02020603050405020304" pitchFamily="18" charset="0"/>
              </a:rPr>
              <a:t>módszerek</a:t>
            </a:r>
            <a:endParaRPr lang="hu-HU" sz="3600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412776"/>
            <a:ext cx="6131024" cy="51845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Szekunder: Irodalomfeldolgozás </a:t>
            </a:r>
          </a:p>
          <a:p>
            <a:pPr algn="just">
              <a:lnSpc>
                <a:spcPct val="150000"/>
              </a:lnSpc>
            </a:pPr>
            <a:r>
              <a:rPr lang="hu-HU" sz="3600" dirty="0">
                <a:latin typeface="Calibri" panose="020F0502020204030204" pitchFamily="34" charset="0"/>
                <a:cs typeface="Calibri" panose="020F0502020204030204" pitchFamily="34" charset="0"/>
              </a:rPr>
              <a:t>Primer: </a:t>
            </a:r>
            <a:r>
              <a:rPr lang="hu-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interjú</a:t>
            </a:r>
          </a:p>
          <a:p>
            <a:pPr algn="just">
              <a:lnSpc>
                <a:spcPct val="150000"/>
              </a:lnSpc>
            </a:pPr>
            <a:r>
              <a:rPr lang="hu-HU" sz="3600" dirty="0" smtClean="0"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Interjúalany:</a:t>
            </a: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10 Millió Fa Alapítvány egyik </a:t>
            </a:r>
            <a:r>
              <a:rPr lang="hu-H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munkatársa</a:t>
            </a:r>
            <a:endParaRPr lang="hu-HU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Célok, hipotézisek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Összegzés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Eredmények 1. 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412776"/>
            <a:ext cx="6131024" cy="518457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u-HU" sz="3600" dirty="0" smtClean="0">
                <a:ea typeface="Times New Roman" panose="02020603050405020304" pitchFamily="18" charset="0"/>
              </a:rPr>
              <a:t>Faültetés </a:t>
            </a:r>
            <a:r>
              <a:rPr lang="hu-HU" sz="3600" dirty="0">
                <a:ea typeface="Times New Roman" panose="02020603050405020304" pitchFamily="18" charset="0"/>
              </a:rPr>
              <a:t>költsége: egyértelműen látszik a 10 millió fa mozgalom adataiból, hogy jóval olcsóbb egy alulról jövő kezdeményezés faültetése akármilyen összehasonlításban is </a:t>
            </a:r>
            <a:r>
              <a:rPr lang="hu-HU" sz="3600" dirty="0" smtClean="0">
                <a:ea typeface="Times New Roman" panose="02020603050405020304" pitchFamily="18" charset="0"/>
              </a:rPr>
              <a:t>vizsgáljuk, mint pl. a céges fa, intézményi fa ültetése.</a:t>
            </a:r>
            <a:endParaRPr lang="en-US" sz="3600" dirty="0" smtClean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hu-H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Célok, hipotézisek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Összegzés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Eredmények 2. 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412776"/>
            <a:ext cx="6131024" cy="518457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u-HU" sz="2800" dirty="0">
                <a:ea typeface="Times New Roman" panose="02020603050405020304" pitchFamily="18" charset="0"/>
              </a:rPr>
              <a:t>Elengedhetetlen, hogy az alapítvány célkitűzéseit a modern kor eszközével, </a:t>
            </a:r>
            <a:r>
              <a:rPr lang="hu-HU" sz="2800" b="1" dirty="0">
                <a:ea typeface="Times New Roman" panose="02020603050405020304" pitchFamily="18" charset="0"/>
              </a:rPr>
              <a:t>a mesterséges intelligencia </a:t>
            </a:r>
            <a:r>
              <a:rPr lang="hu-HU" sz="2800" dirty="0">
                <a:ea typeface="Times New Roman" panose="02020603050405020304" pitchFamily="18" charset="0"/>
              </a:rPr>
              <a:t>segítségével valósítsa meg. A magyar mozgalom jelenleg elsősorban a marketingben veszi igénybe a mesterséges intelligencia segítségét, illetve a későbbiek során tervezik a faültetésben is igénybe venni, ami egy brit </a:t>
            </a:r>
            <a:r>
              <a:rPr lang="hu-HU" sz="2800" dirty="0" err="1">
                <a:ea typeface="Times New Roman" panose="02020603050405020304" pitchFamily="18" charset="0"/>
              </a:rPr>
              <a:t>startup</a:t>
            </a:r>
            <a:r>
              <a:rPr lang="hu-HU" sz="2800" dirty="0">
                <a:ea typeface="Times New Roman" panose="02020603050405020304" pitchFamily="18" charset="0"/>
              </a:rPr>
              <a:t> ötlete. Ezzel a technológiával 150-szer (!) lehet gyorsabban fát ültetni, mint a hagyományos módszerekkel</a:t>
            </a:r>
            <a:endParaRPr lang="hu-H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Célok, hipotézisek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Összegzés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415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+mn-lt"/>
                <a:cs typeface="Times New Roman" panose="02020603050405020304" pitchFamily="18" charset="0"/>
              </a:rPr>
              <a:t>Összegzés</a:t>
            </a:r>
            <a:endParaRPr lang="hu-HU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1412776"/>
            <a:ext cx="6131024" cy="518457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Clr>
                <a:prstClr val="black"/>
              </a:buClr>
              <a:buNone/>
            </a:pPr>
            <a:r>
              <a:rPr lang="hu-HU" sz="2000" dirty="0">
                <a:latin typeface="+mj-lt"/>
                <a:ea typeface="Times New Roman" panose="02020603050405020304" pitchFamily="18" charset="0"/>
              </a:rPr>
              <a:t>Tanulmányomban egy faültetést végző szervezetet, a 10 Millió Fa Alapítványt mutattam be. Az elemzett mozgalom szakmailag jól szervezett, megfelelő szakértőgárdával valósítja meg céljaikat. Egyedi elgondolás mellé megfelelő szervezeti hátteret alakított ki, a működése önkéntesek elszánt munkájának </a:t>
            </a:r>
            <a:r>
              <a:rPr lang="hu-HU" sz="2000" dirty="0" smtClean="0">
                <a:latin typeface="+mj-lt"/>
                <a:ea typeface="Times New Roman" panose="02020603050405020304" pitchFamily="18" charset="0"/>
              </a:rPr>
              <a:t>gyümölcse.</a:t>
            </a:r>
            <a:endParaRPr lang="hu-HU" sz="2000" dirty="0" smtClean="0">
              <a:latin typeface="+mj-lt"/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134076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Célok, hipotézisek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179512" y="242088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Elméleti háttér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179512" y="350100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Elemzés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179512" y="4581128"/>
            <a:ext cx="2160240" cy="1008112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Eredmények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179512" y="5661248"/>
            <a:ext cx="2160240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Összegzés</a:t>
            </a: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328496"/>
            <a:ext cx="2340864" cy="234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Köszönöm a figyelmet!</a:t>
            </a:r>
            <a:endParaRPr lang="hu-HU" sz="36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539552" y="4437112"/>
            <a:ext cx="8229600" cy="18002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hu-HU" sz="3600" kern="0" dirty="0" smtClean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Fejes Judit Katalin</a:t>
            </a:r>
            <a:endParaRPr kumimoji="1" lang="hu-HU" sz="3600" b="0" i="0" u="none" strike="noStrike" kern="0" cap="none" spc="0" normalizeH="0" baseline="0" noProof="0" dirty="0">
              <a:ln w="12700">
                <a:solidFill>
                  <a:schemeClr val="tx1">
                    <a:tint val="95000"/>
                  </a:schemeClr>
                </a:solidFill>
              </a:ln>
              <a:gradFill>
                <a:gsLst>
                  <a:gs pos="0">
                    <a:schemeClr val="tx1">
                      <a:tint val="65000"/>
                    </a:schemeClr>
                  </a:gs>
                  <a:gs pos="49900">
                    <a:schemeClr val="tx1">
                      <a:tint val="95000"/>
                    </a:schemeClr>
                  </a:gs>
                  <a:gs pos="50000">
                    <a:schemeClr val="tx1"/>
                  </a:gs>
                  <a:gs pos="100000">
                    <a:schemeClr val="tx1">
                      <a:tint val="95000"/>
                    </a:schemeClr>
                  </a:gs>
                </a:gsLst>
                <a:lin ang="5400000" scaled="1"/>
              </a:gradFill>
              <a:effectLst>
                <a:outerShdw blurRad="127000" algn="tl" rotWithShape="0">
                  <a:schemeClr val="bg1">
                    <a:alpha val="50000"/>
                  </a:schemeClr>
                </a:outerShdw>
              </a:effectLst>
              <a:uLnTx/>
              <a:uFillTx/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8416" y="1772816"/>
            <a:ext cx="5071872" cy="279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 Painting</Template>
  <TotalTime>704</TotalTime>
  <Words>283</Words>
  <Application>Microsoft Office PowerPoint</Application>
  <PresentationFormat>Diavetítés a képernyőre (4:3 oldalarány)</PresentationFormat>
  <Paragraphs>66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ＭＳ Ｐゴシック</vt:lpstr>
      <vt:lpstr>Calibri</vt:lpstr>
      <vt:lpstr>Garamond</vt:lpstr>
      <vt:lpstr>MS Mincho</vt:lpstr>
      <vt:lpstr>Times New Roman</vt:lpstr>
      <vt:lpstr>Wingdings</vt:lpstr>
      <vt:lpstr>YamatoPainting</vt:lpstr>
      <vt:lpstr>  Az alulról jövő kezdeményezések szerepe a térségi fenntarthatóságban - a 10 Millió Fa Alapítvány példáján       </vt:lpstr>
      <vt:lpstr>Problémafelvetés, célkitűzés </vt:lpstr>
      <vt:lpstr>Irodalmi áttekintés</vt:lpstr>
      <vt:lpstr>Anyag és módszerek</vt:lpstr>
      <vt:lpstr>Eredmények 1. </vt:lpstr>
      <vt:lpstr>Eredmények 2. </vt:lpstr>
      <vt:lpstr>Összegzés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beatr</dc:creator>
  <cp:lastModifiedBy>user</cp:lastModifiedBy>
  <cp:revision>75</cp:revision>
  <dcterms:created xsi:type="dcterms:W3CDTF">2011-12-08T17:07:31Z</dcterms:created>
  <dcterms:modified xsi:type="dcterms:W3CDTF">2023-09-25T20:58:07Z</dcterms:modified>
</cp:coreProperties>
</file>