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73" r:id="rId4"/>
    <p:sldId id="264" r:id="rId5"/>
    <p:sldId id="287" r:id="rId6"/>
    <p:sldId id="306" r:id="rId7"/>
    <p:sldId id="307" r:id="rId8"/>
    <p:sldId id="270" r:id="rId9"/>
    <p:sldId id="285" r:id="rId10"/>
    <p:sldId id="279" r:id="rId11"/>
    <p:sldId id="309" r:id="rId12"/>
    <p:sldId id="308" r:id="rId13"/>
    <p:sldId id="289" r:id="rId14"/>
    <p:sldId id="292" r:id="rId15"/>
    <p:sldId id="281" r:id="rId16"/>
    <p:sldId id="299" r:id="rId17"/>
    <p:sldId id="297" r:id="rId18"/>
    <p:sldId id="266" r:id="rId19"/>
    <p:sldId id="258" r:id="rId20"/>
  </p:sldIdLst>
  <p:sldSz cx="12192000" cy="6858000"/>
  <p:notesSz cx="6858000" cy="9144000"/>
  <p:embeddedFontLst>
    <p:embeddedFont>
      <p:font typeface="Garamond" panose="02020404030301010803" pitchFamily="18" charset="0"/>
      <p:regular r:id="rId22"/>
      <p:bold r:id="rId23"/>
      <p: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F4"/>
    <a:srgbClr val="CDFFFF"/>
    <a:srgbClr val="002454"/>
    <a:srgbClr val="7BDF43"/>
    <a:srgbClr val="D0E206"/>
    <a:srgbClr val="FF0066"/>
    <a:srgbClr val="FFFFFF"/>
    <a:srgbClr val="DF4343"/>
    <a:srgbClr val="D0E20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3910" autoAdjust="0"/>
  </p:normalViewPr>
  <p:slideViewPr>
    <p:cSldViewPr snapToGrid="0">
      <p:cViewPr varScale="1">
        <p:scale>
          <a:sx n="68" d="100"/>
          <a:sy n="68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ADC0B-BAC3-4F2C-A7DC-0944210237F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FABE2E-3996-4E39-983E-9274A7CFB818}">
      <dgm:prSet phldrT="[Szöveg]" custT="1"/>
      <dgm:spPr>
        <a:solidFill>
          <a:srgbClr val="0080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rPr>
            <a:t>Vállalati FENNTARTHATÓ pénzügyek </a:t>
          </a:r>
        </a:p>
      </dgm:t>
    </dgm:pt>
    <dgm:pt modelId="{4D5AC3E8-3951-4B2E-B352-1676AB7022BD}" type="parTrans" cxnId="{49AB9E6D-931D-4B07-B4C5-1E6F3CC340D0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D845186-83CE-4060-BA9C-50C5C7E9D818}" type="sibTrans" cxnId="{49AB9E6D-931D-4B07-B4C5-1E6F3CC340D0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4BCE4A-BBD5-4641-8C76-A949B5B92CE2}">
      <dgm:prSet phldrT="[Szöveg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rPr>
            <a:t>Vállalati TURNAROUND pénzügyek</a:t>
          </a:r>
        </a:p>
      </dgm:t>
    </dgm:pt>
    <dgm:pt modelId="{6D572A14-5199-4CB9-AB08-F20B6FA87CC8}" type="parTrans" cxnId="{35CFB4E4-16CF-46AA-9AC1-D350AA239976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A557C7B-CBE3-4002-8781-DB91BF115191}" type="sibTrans" cxnId="{35CFB4E4-16CF-46AA-9AC1-D350AA239976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B4E4E88-A9E8-49CF-8299-A4290F396FD7}">
      <dgm:prSet phldrT="[Szöveg]" custT="1"/>
      <dgm:spPr>
        <a:solidFill>
          <a:srgbClr val="000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hu-HU" sz="2000" b="1" dirty="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/>
          <a:r>
            <a:rPr lang="hu-HU" sz="2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rPr>
            <a:t>Vállalati ÉLETCIKLUS pénzügyek </a:t>
          </a:r>
        </a:p>
        <a:p>
          <a:pPr algn="ctr"/>
          <a:endParaRPr lang="hu-HU" sz="1800" b="1" dirty="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F6C3C20-88A9-4CBE-99D0-CE679AB2C2A0}" type="parTrans" cxnId="{C093DC94-8C7C-4838-A61A-987E4436F6FF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0BBE4B-8CBD-4515-8A4F-4FD6FD0F8231}" type="sibTrans" cxnId="{C093DC94-8C7C-4838-A61A-987E4436F6FF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3ECC1D-4E3A-4B12-9E1F-E4AE5032DE6D}">
      <dgm:prSet phldrT="[Szöveg]" custT="1"/>
      <dgm:spPr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>
          <a:bevelT/>
        </a:sp3d>
      </dgm:spPr>
      <dgm:t>
        <a:bodyPr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ctr"/>
          <a:r>
            <a:rPr lang="hu-HU" sz="2100" b="1" cap="none" spc="0" dirty="0">
              <a:ln w="0"/>
              <a:solidFill>
                <a:srgbClr val="FF00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rPr>
            <a:t>Modern, okos, intelligens vállalat(i) pénzügyi metodikák</a:t>
          </a:r>
        </a:p>
      </dgm:t>
    </dgm:pt>
    <dgm:pt modelId="{72ED0F2B-0D58-4459-8862-A43A0F0E8738}" type="parTrans" cxnId="{387523FF-9453-4DDC-8D87-D4CEE3121021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FAA0C2A-0E2A-4A15-8ED1-68FD692471D2}" type="sibTrans" cxnId="{387523FF-9453-4DDC-8D87-D4CEE3121021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9094128-7F0E-4E45-A3DF-A1C1CD72638A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11F8378-F351-49A1-A828-FD0D0B982FA5}" type="parTrans" cxnId="{728C5B58-736E-4433-A80D-25224FDE5E9A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20A2B5B-22FA-4DC5-819D-B25F37EC1F21}" type="sibTrans" cxnId="{728C5B58-736E-4433-A80D-25224FDE5E9A}">
      <dgm:prSet/>
      <dgm:spPr/>
      <dgm:t>
        <a:bodyPr/>
        <a:lstStyle/>
        <a:p>
          <a:pPr algn="ctr"/>
          <a:endParaRPr lang="hu-HU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1A3647-DB2D-442B-9D12-607884E9C9F8}" type="pres">
      <dgm:prSet presAssocID="{EEAADC0B-BAC3-4F2C-A7DC-0944210237F7}" presName="Name0" presStyleCnt="0">
        <dgm:presLayoutVars>
          <dgm:chMax val="4"/>
          <dgm:resizeHandles val="exact"/>
        </dgm:presLayoutVars>
      </dgm:prSet>
      <dgm:spPr/>
    </dgm:pt>
    <dgm:pt modelId="{EA3D297B-6374-4039-9DB1-0D8051B0E713}" type="pres">
      <dgm:prSet presAssocID="{EEAADC0B-BAC3-4F2C-A7DC-0944210237F7}" presName="ellipse" presStyleLbl="trBgShp" presStyleIdx="0" presStyleCnt="1" custScaleX="91827" custScaleY="89796" custLinFactNeighborX="310" custLinFactNeighborY="33466"/>
      <dgm:spPr>
        <a:scene3d>
          <a:camera prst="orthographicFront"/>
          <a:lightRig rig="threePt" dir="t"/>
        </a:scene3d>
        <a:sp3d>
          <a:bevelT/>
        </a:sp3d>
      </dgm:spPr>
    </dgm:pt>
    <dgm:pt modelId="{6B05EB5C-64F0-468F-B32F-D8E24FBB72FF}" type="pres">
      <dgm:prSet presAssocID="{EEAADC0B-BAC3-4F2C-A7DC-0944210237F7}" presName="arrow1" presStyleLbl="fgShp" presStyleIdx="0" presStyleCnt="1" custScaleY="100170" custLinFactNeighborX="18034" custLinFactNeighborY="56394"/>
      <dgm:spPr>
        <a:solidFill>
          <a:srgbClr val="FF0066"/>
        </a:solidFill>
        <a:ln w="28575"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0AAAA8E9-CE91-428E-999D-6D2A935CCFC0}" type="pres">
      <dgm:prSet presAssocID="{EEAADC0B-BAC3-4F2C-A7DC-0944210237F7}" presName="rectangle" presStyleLbl="revTx" presStyleIdx="0" presStyleCnt="1" custScaleX="222871" custScaleY="79724" custLinFactNeighborX="51061" custLinFactNeighborY="18287">
        <dgm:presLayoutVars>
          <dgm:bulletEnabled val="1"/>
        </dgm:presLayoutVars>
      </dgm:prSet>
      <dgm:spPr/>
    </dgm:pt>
    <dgm:pt modelId="{1137F846-B030-476A-A6E6-AA931AF676CE}" type="pres">
      <dgm:prSet presAssocID="{1C4BCE4A-BBD5-4641-8C76-A949B5B92CE2}" presName="item1" presStyleLbl="node1" presStyleIdx="0" presStyleCnt="3" custScaleX="213119" custScaleY="114146" custLinFactX="-24829" custLinFactNeighborX="-100000" custLinFactNeighborY="-90257">
        <dgm:presLayoutVars>
          <dgm:bulletEnabled val="1"/>
        </dgm:presLayoutVars>
      </dgm:prSet>
      <dgm:spPr/>
    </dgm:pt>
    <dgm:pt modelId="{D8E5CFA1-D157-486A-8CCA-E54210C1BCF5}" type="pres">
      <dgm:prSet presAssocID="{6B4E4E88-A9E8-49CF-8299-A4290F396FD7}" presName="item2" presStyleLbl="node1" presStyleIdx="1" presStyleCnt="3" custScaleX="216745" custScaleY="111015" custLinFactNeighborX="63375" custLinFactNeighborY="70023">
        <dgm:presLayoutVars>
          <dgm:bulletEnabled val="1"/>
        </dgm:presLayoutVars>
      </dgm:prSet>
      <dgm:spPr/>
    </dgm:pt>
    <dgm:pt modelId="{5FBCB2D8-6B51-4523-85BA-EE2EE17FE126}" type="pres">
      <dgm:prSet presAssocID="{0F3ECC1D-4E3A-4B12-9E1F-E4AE5032DE6D}" presName="item3" presStyleLbl="node1" presStyleIdx="2" presStyleCnt="3" custScaleX="236017" custScaleY="119173" custLinFactNeighborX="84744" custLinFactNeighborY="7011">
        <dgm:presLayoutVars>
          <dgm:bulletEnabled val="1"/>
        </dgm:presLayoutVars>
      </dgm:prSet>
      <dgm:spPr/>
    </dgm:pt>
    <dgm:pt modelId="{637C1FC0-3886-4F3A-B224-FF461B232C2A}" type="pres">
      <dgm:prSet presAssocID="{EEAADC0B-BAC3-4F2C-A7DC-0944210237F7}" presName="funnel" presStyleLbl="trAlignAcc1" presStyleIdx="0" presStyleCnt="1" custScaleX="155257" custScaleY="79853" custLinFactNeighborX="1777" custLinFactNeighborY="21050"/>
      <dgm:spPr>
        <a:solidFill>
          <a:srgbClr val="FFFFFF">
            <a:alpha val="40000"/>
          </a:srgb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ED11A719-80EE-4628-A198-072F8EAA4083}" type="presOf" srcId="{6B4E4E88-A9E8-49CF-8299-A4290F396FD7}" destId="{1137F846-B030-476A-A6E6-AA931AF676CE}" srcOrd="0" destOrd="0" presId="urn:microsoft.com/office/officeart/2005/8/layout/funnel1"/>
    <dgm:cxn modelId="{4D3F6448-E87E-41D3-867F-DAE0DF2DE2B8}" type="presOf" srcId="{17FABE2E-3996-4E39-983E-9274A7CFB818}" destId="{5FBCB2D8-6B51-4523-85BA-EE2EE17FE126}" srcOrd="0" destOrd="0" presId="urn:microsoft.com/office/officeart/2005/8/layout/funnel1"/>
    <dgm:cxn modelId="{49AB9E6D-931D-4B07-B4C5-1E6F3CC340D0}" srcId="{EEAADC0B-BAC3-4F2C-A7DC-0944210237F7}" destId="{17FABE2E-3996-4E39-983E-9274A7CFB818}" srcOrd="0" destOrd="0" parTransId="{4D5AC3E8-3951-4B2E-B352-1676AB7022BD}" sibTransId="{ED845186-83CE-4060-BA9C-50C5C7E9D818}"/>
    <dgm:cxn modelId="{AFFA3056-8285-496A-BD95-09D98E06568F}" type="presOf" srcId="{0F3ECC1D-4E3A-4B12-9E1F-E4AE5032DE6D}" destId="{0AAAA8E9-CE91-428E-999D-6D2A935CCFC0}" srcOrd="0" destOrd="0" presId="urn:microsoft.com/office/officeart/2005/8/layout/funnel1"/>
    <dgm:cxn modelId="{728C5B58-736E-4433-A80D-25224FDE5E9A}" srcId="{EEAADC0B-BAC3-4F2C-A7DC-0944210237F7}" destId="{A9094128-7F0E-4E45-A3DF-A1C1CD72638A}" srcOrd="4" destOrd="0" parTransId="{E11F8378-F351-49A1-A828-FD0D0B982FA5}" sibTransId="{620A2B5B-22FA-4DC5-819D-B25F37EC1F21}"/>
    <dgm:cxn modelId="{C093DC94-8C7C-4838-A61A-987E4436F6FF}" srcId="{EEAADC0B-BAC3-4F2C-A7DC-0944210237F7}" destId="{6B4E4E88-A9E8-49CF-8299-A4290F396FD7}" srcOrd="2" destOrd="0" parTransId="{3F6C3C20-88A9-4CBE-99D0-CE679AB2C2A0}" sibTransId="{800BBE4B-8CBD-4515-8A4F-4FD6FD0F8231}"/>
    <dgm:cxn modelId="{356CBCA7-9E24-44BF-91E9-8ED5C6E748FE}" type="presOf" srcId="{1C4BCE4A-BBD5-4641-8C76-A949B5B92CE2}" destId="{D8E5CFA1-D157-486A-8CCA-E54210C1BCF5}" srcOrd="0" destOrd="0" presId="urn:microsoft.com/office/officeart/2005/8/layout/funnel1"/>
    <dgm:cxn modelId="{35CFB4E4-16CF-46AA-9AC1-D350AA239976}" srcId="{EEAADC0B-BAC3-4F2C-A7DC-0944210237F7}" destId="{1C4BCE4A-BBD5-4641-8C76-A949B5B92CE2}" srcOrd="1" destOrd="0" parTransId="{6D572A14-5199-4CB9-AB08-F20B6FA87CC8}" sibTransId="{1A557C7B-CBE3-4002-8781-DB91BF115191}"/>
    <dgm:cxn modelId="{CBFAE4FB-B3D8-44EB-BBA5-C12AD1500023}" type="presOf" srcId="{EEAADC0B-BAC3-4F2C-A7DC-0944210237F7}" destId="{E61A3647-DB2D-442B-9D12-607884E9C9F8}" srcOrd="0" destOrd="0" presId="urn:microsoft.com/office/officeart/2005/8/layout/funnel1"/>
    <dgm:cxn modelId="{387523FF-9453-4DDC-8D87-D4CEE3121021}" srcId="{EEAADC0B-BAC3-4F2C-A7DC-0944210237F7}" destId="{0F3ECC1D-4E3A-4B12-9E1F-E4AE5032DE6D}" srcOrd="3" destOrd="0" parTransId="{72ED0F2B-0D58-4459-8862-A43A0F0E8738}" sibTransId="{2FAA0C2A-0E2A-4A15-8ED1-68FD692471D2}"/>
    <dgm:cxn modelId="{CCF0DEC6-5A8F-4501-9A57-91990DEB3C5D}" type="presParOf" srcId="{E61A3647-DB2D-442B-9D12-607884E9C9F8}" destId="{EA3D297B-6374-4039-9DB1-0D8051B0E713}" srcOrd="0" destOrd="0" presId="urn:microsoft.com/office/officeart/2005/8/layout/funnel1"/>
    <dgm:cxn modelId="{3D265C52-3E9D-47B6-9F14-29BF89CA95F8}" type="presParOf" srcId="{E61A3647-DB2D-442B-9D12-607884E9C9F8}" destId="{6B05EB5C-64F0-468F-B32F-D8E24FBB72FF}" srcOrd="1" destOrd="0" presId="urn:microsoft.com/office/officeart/2005/8/layout/funnel1"/>
    <dgm:cxn modelId="{A3EE323B-DEB7-443E-98F9-7CCDBC91767E}" type="presParOf" srcId="{E61A3647-DB2D-442B-9D12-607884E9C9F8}" destId="{0AAAA8E9-CE91-428E-999D-6D2A935CCFC0}" srcOrd="2" destOrd="0" presId="urn:microsoft.com/office/officeart/2005/8/layout/funnel1"/>
    <dgm:cxn modelId="{C0BDEAD4-1F29-4454-B93D-7CCF571E205F}" type="presParOf" srcId="{E61A3647-DB2D-442B-9D12-607884E9C9F8}" destId="{1137F846-B030-476A-A6E6-AA931AF676CE}" srcOrd="3" destOrd="0" presId="urn:microsoft.com/office/officeart/2005/8/layout/funnel1"/>
    <dgm:cxn modelId="{73EAA9A9-1AC4-432E-B2CA-ABBA9AF44108}" type="presParOf" srcId="{E61A3647-DB2D-442B-9D12-607884E9C9F8}" destId="{D8E5CFA1-D157-486A-8CCA-E54210C1BCF5}" srcOrd="4" destOrd="0" presId="urn:microsoft.com/office/officeart/2005/8/layout/funnel1"/>
    <dgm:cxn modelId="{BFDD4694-8DBE-4ED9-B890-8AE085CA9B68}" type="presParOf" srcId="{E61A3647-DB2D-442B-9D12-607884E9C9F8}" destId="{5FBCB2D8-6B51-4523-85BA-EE2EE17FE126}" srcOrd="5" destOrd="0" presId="urn:microsoft.com/office/officeart/2005/8/layout/funnel1"/>
    <dgm:cxn modelId="{2EEE88E1-2841-4523-A0CE-F70B1640E456}" type="presParOf" srcId="{E61A3647-DB2D-442B-9D12-607884E9C9F8}" destId="{637C1FC0-3886-4F3A-B224-FF461B232C2A}" srcOrd="6" destOrd="0" presId="urn:microsoft.com/office/officeart/2005/8/layout/funnel1"/>
  </dgm:cxnLst>
  <dgm:bg>
    <a:solidFill>
      <a:schemeClr val="accent5">
        <a:lumMod val="20000"/>
        <a:lumOff val="80000"/>
      </a:schemeClr>
    </a:solidFill>
  </dgm:bg>
  <dgm:whole>
    <a:ln w="28575"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8D451-58A8-48A9-9CC4-9CD7C70E92C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43CBD67-1797-4E9E-8E7A-C2CAB1E21BBB}">
      <dgm:prSet phldrT="[Szöveg]"/>
      <dgm:spPr>
        <a:blipFill rotWithShape="0">
          <a:blip xmlns:r="http://schemas.openxmlformats.org/officeDocument/2006/relationships" r:embed="rId1" cstate="print"/>
          <a:srcRect/>
          <a:stretch>
            <a:fillRect l="-23000" r="-23000"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hu-HU" b="1" dirty="0"/>
        </a:p>
      </dgm:t>
    </dgm:pt>
    <dgm:pt modelId="{49AA4FAC-93AA-474E-97D2-DF271FB98497}" type="parTrans" cxnId="{4CACDD14-91CE-422B-B13A-68059BE9615C}">
      <dgm:prSet/>
      <dgm:spPr/>
      <dgm:t>
        <a:bodyPr/>
        <a:lstStyle/>
        <a:p>
          <a:endParaRPr lang="hu-HU"/>
        </a:p>
      </dgm:t>
    </dgm:pt>
    <dgm:pt modelId="{F0F6C48E-23BF-4158-9885-50A6D39CC3AD}" type="sibTrans" cxnId="{4CACDD14-91CE-422B-B13A-68059BE9615C}">
      <dgm:prSet/>
      <dgm:spPr>
        <a:solidFill>
          <a:srgbClr val="51E90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hu-HU"/>
        </a:p>
      </dgm:t>
    </dgm:pt>
    <dgm:pt modelId="{00C32D85-1ED9-4FD1-9864-6279E3AEAB4A}">
      <dgm:prSet phldrT="[Szöveg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hu-HU" b="1" dirty="0"/>
        </a:p>
      </dgm:t>
    </dgm:pt>
    <dgm:pt modelId="{EE56F0DE-2494-4EFA-81AA-90492B9D813E}" type="parTrans" cxnId="{97004FBE-F4AA-487D-807F-0BADD22C27B6}">
      <dgm:prSet/>
      <dgm:spPr/>
      <dgm:t>
        <a:bodyPr/>
        <a:lstStyle/>
        <a:p>
          <a:endParaRPr lang="hu-HU"/>
        </a:p>
      </dgm:t>
    </dgm:pt>
    <dgm:pt modelId="{4A7CE6EF-03EB-4E5F-B3EC-718A26F22114}" type="sibTrans" cxnId="{97004FBE-F4AA-487D-807F-0BADD22C27B6}">
      <dgm:prSet/>
      <dgm:spPr>
        <a:solidFill>
          <a:srgbClr val="51E90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hu-HU"/>
        </a:p>
      </dgm:t>
    </dgm:pt>
    <dgm:pt modelId="{002D2020-4508-4698-BA85-B73F8F702F1F}">
      <dgm:prSet phldrT="[Szöveg]" custT="1"/>
      <dgm:spPr>
        <a:solidFill>
          <a:srgbClr val="00245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400" b="1" dirty="0" err="1">
              <a:solidFill>
                <a:srgbClr val="7BDF43"/>
              </a:solidFill>
              <a:latin typeface="Segoe UI" panose="020B0502040204020203" pitchFamily="34" charset="0"/>
              <a:cs typeface="Segoe UI" panose="020B0502040204020203" pitchFamily="34" charset="0"/>
            </a:rPr>
            <a:t>Turnaround</a:t>
          </a:r>
          <a:r>
            <a:rPr lang="hu-HU" sz="2400" b="1" dirty="0">
              <a:solidFill>
                <a:srgbClr val="7BDF43"/>
              </a:solidFill>
              <a:latin typeface="Segoe UI" panose="020B0502040204020203" pitchFamily="34" charset="0"/>
              <a:cs typeface="Segoe UI" panose="020B0502040204020203" pitchFamily="34" charset="0"/>
            </a:rPr>
            <a:t> helyzet – életszakasz azonosítás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400" b="1" dirty="0">
              <a:solidFill>
                <a:srgbClr val="7BDF43"/>
              </a:solidFill>
              <a:latin typeface="Segoe UI" panose="020B0502040204020203" pitchFamily="34" charset="0"/>
              <a:cs typeface="Segoe UI" panose="020B0502040204020203" pitchFamily="34" charset="0"/>
            </a:rPr>
            <a:t>és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400" b="1" dirty="0">
              <a:solidFill>
                <a:srgbClr val="7BDF43"/>
              </a:solidFill>
              <a:latin typeface="Segoe UI" panose="020B0502040204020203" pitchFamily="34" charset="0"/>
              <a:cs typeface="Segoe UI" panose="020B0502040204020203" pitchFamily="34" charset="0"/>
            </a:rPr>
            <a:t>oki terápia</a:t>
          </a:r>
        </a:p>
      </dgm:t>
    </dgm:pt>
    <dgm:pt modelId="{C73B8F8C-0926-44EC-B922-15532AB9764D}" type="parTrans" cxnId="{712C9C13-9C2F-4987-BA19-B7BA17E503CE}">
      <dgm:prSet/>
      <dgm:spPr/>
      <dgm:t>
        <a:bodyPr/>
        <a:lstStyle/>
        <a:p>
          <a:endParaRPr lang="hu-HU"/>
        </a:p>
      </dgm:t>
    </dgm:pt>
    <dgm:pt modelId="{C485181F-2881-4EA0-A9BB-15554FD42C34}" type="sibTrans" cxnId="{712C9C13-9C2F-4987-BA19-B7BA17E503CE}">
      <dgm:prSet/>
      <dgm:spPr/>
      <dgm:t>
        <a:bodyPr/>
        <a:lstStyle/>
        <a:p>
          <a:endParaRPr lang="hu-HU"/>
        </a:p>
      </dgm:t>
    </dgm:pt>
    <dgm:pt modelId="{888F46EC-517E-4851-9D4A-0882EA84C54E}" type="pres">
      <dgm:prSet presAssocID="{C138D451-58A8-48A9-9CC4-9CD7C70E92C5}" presName="Name0" presStyleCnt="0">
        <dgm:presLayoutVars>
          <dgm:dir/>
          <dgm:resizeHandles val="exact"/>
        </dgm:presLayoutVars>
      </dgm:prSet>
      <dgm:spPr/>
    </dgm:pt>
    <dgm:pt modelId="{CAB24D9C-2420-4AFF-91C3-805688E1AE2D}" type="pres">
      <dgm:prSet presAssocID="{C138D451-58A8-48A9-9CC4-9CD7C70E92C5}" presName="vNod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4881204-B928-4301-8B6D-8A0B1DE7D86B}" type="pres">
      <dgm:prSet presAssocID="{743CBD67-1797-4E9E-8E7A-C2CAB1E21BBB}" presName="node" presStyleLbl="node1" presStyleIdx="0" presStyleCnt="3">
        <dgm:presLayoutVars>
          <dgm:bulletEnabled val="1"/>
        </dgm:presLayoutVars>
      </dgm:prSet>
      <dgm:spPr/>
    </dgm:pt>
    <dgm:pt modelId="{99BE1397-5260-4B9F-8D79-71BE98A7B52F}" type="pres">
      <dgm:prSet presAssocID="{F0F6C48E-23BF-4158-9885-50A6D39CC3AD}" presName="spacer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4BD1D16-ECFF-4631-9E56-C76B87F3FB5C}" type="pres">
      <dgm:prSet presAssocID="{F0F6C48E-23BF-4158-9885-50A6D39CC3AD}" presName="sibTrans" presStyleLbl="sibTrans2D1" presStyleIdx="0" presStyleCnt="2"/>
      <dgm:spPr/>
    </dgm:pt>
    <dgm:pt modelId="{89C28221-BE67-46D5-BDA9-1C2A9BCFB7CC}" type="pres">
      <dgm:prSet presAssocID="{F0F6C48E-23BF-4158-9885-50A6D39CC3AD}" presName="spacerB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CCDD1C3-DD88-4DAD-A2F2-773A154F4287}" type="pres">
      <dgm:prSet presAssocID="{00C32D85-1ED9-4FD1-9864-6279E3AEAB4A}" presName="node" presStyleLbl="node1" presStyleIdx="1" presStyleCnt="3" custLinFactNeighborX="-319" custLinFactNeighborY="1323">
        <dgm:presLayoutVars>
          <dgm:bulletEnabled val="1"/>
        </dgm:presLayoutVars>
      </dgm:prSet>
      <dgm:spPr/>
    </dgm:pt>
    <dgm:pt modelId="{A7A025FD-6DC9-4B4A-BD84-2111A61206DD}" type="pres">
      <dgm:prSet presAssocID="{C138D451-58A8-48A9-9CC4-9CD7C70E92C5}" presName="sibTransLast" presStyleLbl="sibTrans2D1" presStyleIdx="1" presStyleCnt="2" custScaleX="62679" custScaleY="96149" custLinFactNeighborX="-30471"/>
      <dgm:spPr/>
    </dgm:pt>
    <dgm:pt modelId="{F7AC56D0-D9B4-43DC-B393-8415E53BF9FB}" type="pres">
      <dgm:prSet presAssocID="{C138D451-58A8-48A9-9CC4-9CD7C70E92C5}" presName="connectorText" presStyleLbl="sibTrans2D1" presStyleIdx="1" presStyleCnt="2"/>
      <dgm:spPr/>
    </dgm:pt>
    <dgm:pt modelId="{7307CDCC-85E5-44E3-B1EB-105CE2B752FE}" type="pres">
      <dgm:prSet presAssocID="{C138D451-58A8-48A9-9CC4-9CD7C70E92C5}" presName="lastNode" presStyleLbl="node1" presStyleIdx="2" presStyleCnt="3" custScaleX="119927" custLinFactX="9521" custLinFactNeighborX="100000" custLinFactNeighborY="430">
        <dgm:presLayoutVars>
          <dgm:bulletEnabled val="1"/>
        </dgm:presLayoutVars>
      </dgm:prSet>
      <dgm:spPr/>
    </dgm:pt>
  </dgm:ptLst>
  <dgm:cxnLst>
    <dgm:cxn modelId="{D8596C04-34ED-40FA-A9C8-3FDD91E9562A}" type="presOf" srcId="{4A7CE6EF-03EB-4E5F-B3EC-718A26F22114}" destId="{A7A025FD-6DC9-4B4A-BD84-2111A61206DD}" srcOrd="0" destOrd="0" presId="urn:microsoft.com/office/officeart/2005/8/layout/equation2"/>
    <dgm:cxn modelId="{712C9C13-9C2F-4987-BA19-B7BA17E503CE}" srcId="{C138D451-58A8-48A9-9CC4-9CD7C70E92C5}" destId="{002D2020-4508-4698-BA85-B73F8F702F1F}" srcOrd="2" destOrd="0" parTransId="{C73B8F8C-0926-44EC-B922-15532AB9764D}" sibTransId="{C485181F-2881-4EA0-A9BB-15554FD42C34}"/>
    <dgm:cxn modelId="{4CACDD14-91CE-422B-B13A-68059BE9615C}" srcId="{C138D451-58A8-48A9-9CC4-9CD7C70E92C5}" destId="{743CBD67-1797-4E9E-8E7A-C2CAB1E21BBB}" srcOrd="0" destOrd="0" parTransId="{49AA4FAC-93AA-474E-97D2-DF271FB98497}" sibTransId="{F0F6C48E-23BF-4158-9885-50A6D39CC3AD}"/>
    <dgm:cxn modelId="{37841F34-90D4-4743-9ED8-D6419222F87C}" type="presOf" srcId="{4A7CE6EF-03EB-4E5F-B3EC-718A26F22114}" destId="{F7AC56D0-D9B4-43DC-B393-8415E53BF9FB}" srcOrd="1" destOrd="0" presId="urn:microsoft.com/office/officeart/2005/8/layout/equation2"/>
    <dgm:cxn modelId="{8BFE0A5B-E2D1-47BA-84E6-860CED73278F}" type="presOf" srcId="{F0F6C48E-23BF-4158-9885-50A6D39CC3AD}" destId="{A4BD1D16-ECFF-4631-9E56-C76B87F3FB5C}" srcOrd="0" destOrd="0" presId="urn:microsoft.com/office/officeart/2005/8/layout/equation2"/>
    <dgm:cxn modelId="{5CEE7568-A7E1-46B7-9672-05909B886BDE}" type="presOf" srcId="{743CBD67-1797-4E9E-8E7A-C2CAB1E21BBB}" destId="{74881204-B928-4301-8B6D-8A0B1DE7D86B}" srcOrd="0" destOrd="0" presId="urn:microsoft.com/office/officeart/2005/8/layout/equation2"/>
    <dgm:cxn modelId="{5C23C969-BC86-4D4F-8600-74A047D82FA0}" type="presOf" srcId="{C138D451-58A8-48A9-9CC4-9CD7C70E92C5}" destId="{888F46EC-517E-4851-9D4A-0882EA84C54E}" srcOrd="0" destOrd="0" presId="urn:microsoft.com/office/officeart/2005/8/layout/equation2"/>
    <dgm:cxn modelId="{70501DBE-9D62-48B4-9C3E-1A1E3973BA5A}" type="presOf" srcId="{00C32D85-1ED9-4FD1-9864-6279E3AEAB4A}" destId="{8CCDD1C3-DD88-4DAD-A2F2-773A154F4287}" srcOrd="0" destOrd="0" presId="urn:microsoft.com/office/officeart/2005/8/layout/equation2"/>
    <dgm:cxn modelId="{97004FBE-F4AA-487D-807F-0BADD22C27B6}" srcId="{C138D451-58A8-48A9-9CC4-9CD7C70E92C5}" destId="{00C32D85-1ED9-4FD1-9864-6279E3AEAB4A}" srcOrd="1" destOrd="0" parTransId="{EE56F0DE-2494-4EFA-81AA-90492B9D813E}" sibTransId="{4A7CE6EF-03EB-4E5F-B3EC-718A26F22114}"/>
    <dgm:cxn modelId="{7AB0B3CD-0EC5-4A82-88F6-90C4BCA3E629}" type="presOf" srcId="{002D2020-4508-4698-BA85-B73F8F702F1F}" destId="{7307CDCC-85E5-44E3-B1EB-105CE2B752FE}" srcOrd="0" destOrd="0" presId="urn:microsoft.com/office/officeart/2005/8/layout/equation2"/>
    <dgm:cxn modelId="{BA87B06F-F066-4480-8ACA-D4E3787FAD9D}" type="presParOf" srcId="{888F46EC-517E-4851-9D4A-0882EA84C54E}" destId="{CAB24D9C-2420-4AFF-91C3-805688E1AE2D}" srcOrd="0" destOrd="0" presId="urn:microsoft.com/office/officeart/2005/8/layout/equation2"/>
    <dgm:cxn modelId="{9A30EA79-ACDB-4F38-BC28-AE29878264CA}" type="presParOf" srcId="{CAB24D9C-2420-4AFF-91C3-805688E1AE2D}" destId="{74881204-B928-4301-8B6D-8A0B1DE7D86B}" srcOrd="0" destOrd="0" presId="urn:microsoft.com/office/officeart/2005/8/layout/equation2"/>
    <dgm:cxn modelId="{A7EBC79F-1940-4088-A320-DD2533A0D7C4}" type="presParOf" srcId="{CAB24D9C-2420-4AFF-91C3-805688E1AE2D}" destId="{99BE1397-5260-4B9F-8D79-71BE98A7B52F}" srcOrd="1" destOrd="0" presId="urn:microsoft.com/office/officeart/2005/8/layout/equation2"/>
    <dgm:cxn modelId="{0F0089F9-379B-4DB2-A518-41DDBD84B0D9}" type="presParOf" srcId="{CAB24D9C-2420-4AFF-91C3-805688E1AE2D}" destId="{A4BD1D16-ECFF-4631-9E56-C76B87F3FB5C}" srcOrd="2" destOrd="0" presId="urn:microsoft.com/office/officeart/2005/8/layout/equation2"/>
    <dgm:cxn modelId="{72794E1D-C26D-4E38-8ABD-ABF79D7DC525}" type="presParOf" srcId="{CAB24D9C-2420-4AFF-91C3-805688E1AE2D}" destId="{89C28221-BE67-46D5-BDA9-1C2A9BCFB7CC}" srcOrd="3" destOrd="0" presId="urn:microsoft.com/office/officeart/2005/8/layout/equation2"/>
    <dgm:cxn modelId="{6FC5E353-BB0D-406C-85D2-B9D558BECEE0}" type="presParOf" srcId="{CAB24D9C-2420-4AFF-91C3-805688E1AE2D}" destId="{8CCDD1C3-DD88-4DAD-A2F2-773A154F4287}" srcOrd="4" destOrd="0" presId="urn:microsoft.com/office/officeart/2005/8/layout/equation2"/>
    <dgm:cxn modelId="{A90EA5C5-EAC5-448E-95E3-47EC67448BB2}" type="presParOf" srcId="{888F46EC-517E-4851-9D4A-0882EA84C54E}" destId="{A7A025FD-6DC9-4B4A-BD84-2111A61206DD}" srcOrd="1" destOrd="0" presId="urn:microsoft.com/office/officeart/2005/8/layout/equation2"/>
    <dgm:cxn modelId="{04AE204E-1865-4BCA-90A7-5F22DF426AE0}" type="presParOf" srcId="{A7A025FD-6DC9-4B4A-BD84-2111A61206DD}" destId="{F7AC56D0-D9B4-43DC-B393-8415E53BF9FB}" srcOrd="0" destOrd="0" presId="urn:microsoft.com/office/officeart/2005/8/layout/equation2"/>
    <dgm:cxn modelId="{1441CF99-47E7-45EB-AECC-823FC22585F2}" type="presParOf" srcId="{888F46EC-517E-4851-9D4A-0882EA84C54E}" destId="{7307CDCC-85E5-44E3-B1EB-105CE2B752FE}" srcOrd="2" destOrd="0" presId="urn:microsoft.com/office/officeart/2005/8/layout/equation2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B99EC-85EA-4220-8B02-F4F8FC1C45D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3B4B004-5D00-4265-9E46-71CDD44667DA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MŰKÖDÉSI HATÉKONYSÁG JAVÍTÁSA</a:t>
          </a:r>
        </a:p>
      </dgm:t>
    </dgm:pt>
    <dgm:pt modelId="{5DA45E94-CBF3-48BF-BE8C-8F83612696F1}" type="parTrans" cxnId="{AC3E9508-6D62-40C9-8063-B237467FAAE7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19613D-57DA-46B3-B1B6-7A4CFB316679}" type="sibTrans" cxnId="{AC3E9508-6D62-40C9-8063-B237467FAAE7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27DD01-C5E5-4C3A-B59E-4041F2003F04}">
      <dgm:prSet phldrT="[Szöveg]" custT="1"/>
      <dgm:spPr>
        <a:solidFill>
          <a:srgbClr val="D2DEEF">
            <a:alpha val="89804"/>
          </a:srgbClr>
        </a:solidFill>
      </dgm:spPr>
      <dgm:t>
        <a:bodyPr/>
        <a:lstStyle/>
        <a:p>
          <a:r>
            <a:rPr lang="hu-HU" sz="16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Folyamat </a:t>
          </a:r>
          <a:r>
            <a:rPr lang="hu-HU" sz="1600" b="1" dirty="0" err="1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optim</a:t>
          </a:r>
          <a:r>
            <a:rPr lang="hu-HU" sz="16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.</a:t>
          </a:r>
          <a:endParaRPr lang="hu-HU" sz="16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EDAA986-45B0-4336-AC31-02E55887007D}" type="parTrans" cxnId="{3DC2F9A1-3060-41A5-A4F1-617B065F21A2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F21BA84-9C7B-407E-BF08-28D7E5725D4F}" type="sibTrans" cxnId="{3DC2F9A1-3060-41A5-A4F1-617B065F21A2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AA1611E-56AE-4F7C-8B4B-FF48AB838CF3}">
      <dgm:prSet phldrT="[Szöveg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ANYAGJELLEGŰ RÁFORDÍTÁSOK CSÖKKENTÉSE</a:t>
          </a:r>
        </a:p>
      </dgm:t>
    </dgm:pt>
    <dgm:pt modelId="{AAC25CDE-F1FE-4A23-BAC2-BB4B3D3768B9}" type="parTrans" cxnId="{D41D92DC-E900-40E7-9283-861C69989282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D1CA394-3A4F-4E19-8AD4-929B03518CAD}" type="sibTrans" cxnId="{D41D92DC-E900-40E7-9283-861C69989282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F90953B-5BF0-4B8B-B1DF-E5583D8709AA}">
      <dgm:prSet phldrT="[Szöveg]" custT="1"/>
      <dgm:spPr/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Beszerzési stratégia áttekintése</a:t>
          </a:r>
        </a:p>
      </dgm:t>
    </dgm:pt>
    <dgm:pt modelId="{B436AC64-2A1E-41CF-8ECE-1FD5B758BC4C}" type="parTrans" cxnId="{E63D63DB-27E9-4C9F-8FF8-DEE5B3DF965F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6235F40-3AC2-4677-9B67-29B4AB7EB530}" type="sibTrans" cxnId="{E63D63DB-27E9-4C9F-8FF8-DEE5B3DF965F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C612E5A-8458-43BA-9853-565D915C4F73}">
      <dgm:prSet phldrT="[Szöveg]" custT="1"/>
      <dgm:spPr/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Készletgazd.  optimalizálása</a:t>
          </a:r>
        </a:p>
      </dgm:t>
    </dgm:pt>
    <dgm:pt modelId="{AFF9B0D3-6F87-4F59-A217-1C879C08264D}" type="parTrans" cxnId="{A13DF6AA-1DD7-4A2C-8AFD-B09CE87AB97D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C46DDD9-34E4-44A7-843B-1574457CF83A}" type="sibTrans" cxnId="{A13DF6AA-1DD7-4A2C-8AFD-B09CE87AB97D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507C2F-9762-4684-AC98-8396A36AA49D}">
      <dgm:prSet phldrT="[Szöveg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MUNKAERŐ ÉS BÉRKTG. OPTIMALIZÁLÁSA</a:t>
          </a:r>
        </a:p>
      </dgm:t>
    </dgm:pt>
    <dgm:pt modelId="{3FAEDAB1-ED0F-4AE7-86B1-FCEBD0405F18}" type="parTrans" cxnId="{A31052CD-BFF5-4761-B527-14039A3DD848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ABBB5F0-5A20-4690-A800-0CA4DD8D163C}" type="sibTrans" cxnId="{A31052CD-BFF5-4761-B527-14039A3DD848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17A5A8A-4B31-403E-BB18-1F6E97E5A67C}">
      <dgm:prSet phldrT="[Szöveg]" custT="1"/>
      <dgm:spPr/>
      <dgm:t>
        <a:bodyPr/>
        <a:lstStyle/>
        <a:p>
          <a:r>
            <a:rPr lang="hu-HU" sz="1600" b="1" dirty="0" err="1">
              <a:latin typeface="Segoe UI" panose="020B0502040204020203" pitchFamily="34" charset="0"/>
              <a:cs typeface="Segoe UI" panose="020B0502040204020203" pitchFamily="34" charset="0"/>
            </a:rPr>
            <a:t>M.erő</a:t>
          </a:r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 kihasználás optimalizálása</a:t>
          </a:r>
        </a:p>
      </dgm:t>
    </dgm:pt>
    <dgm:pt modelId="{156A1104-B7AB-4F16-A619-5C41D62A5C22}" type="parTrans" cxnId="{68DBB072-4258-4DE2-AC3E-FC7532E26136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548877-27D5-45CE-81DC-58B7B87E1340}" type="sibTrans" cxnId="{68DBB072-4258-4DE2-AC3E-FC7532E26136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018EDD3-2607-4C76-A525-3BB854D780D3}">
      <dgm:prSet phldrT="[Szöveg]" custT="1"/>
      <dgm:spPr/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Képzés</a:t>
          </a:r>
        </a:p>
      </dgm:t>
    </dgm:pt>
    <dgm:pt modelId="{CE81168A-954E-4823-8412-F77BE7E7CB55}" type="parTrans" cxnId="{50A507BF-EBC2-4469-903F-0460C06EF8A7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4460BCD-ED7E-4603-AA37-EE395BA8C86E}" type="sibTrans" cxnId="{50A507BF-EBC2-4469-903F-0460C06EF8A7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BCC32DE-986E-4847-A16B-9F810BC28544}">
      <dgm:prSet phldrT="[Szöveg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VÁRHATÓ EREDMÉNYEK</a:t>
          </a:r>
        </a:p>
      </dgm:t>
    </dgm:pt>
    <dgm:pt modelId="{7F123124-D84D-4ECE-94A8-438AB84B9423}" type="parTrans" cxnId="{581FD0B9-E6BD-43FE-8F28-6A1BE49DA24E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1A030C-2E54-469F-986B-E1CECA603781}" type="sibTrans" cxnId="{581FD0B9-E6BD-43FE-8F28-6A1BE49DA24E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DCFA756-212F-4321-BFC0-033DFC67A1CB}">
      <dgm:prSet custT="1"/>
      <dgm:spPr/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8-10%-os költségcsökkentés</a:t>
          </a:r>
        </a:p>
      </dgm:t>
    </dgm:pt>
    <dgm:pt modelId="{4B4E2F72-C58D-4AD7-BE96-F41434147283}" type="parTrans" cxnId="{C511649C-9751-42D0-A96B-482D0E855EB9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B957A4D-BA32-45C4-BF2E-80D48C550BFA}" type="sibTrans" cxnId="{C511649C-9751-42D0-A96B-482D0E855EB9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4191791-07A4-41C6-AAB4-95231F4EBE55}">
      <dgm:prSet custT="1"/>
      <dgm:spPr>
        <a:solidFill>
          <a:srgbClr val="D2DEEF">
            <a:alpha val="89804"/>
          </a:srgbClr>
        </a:solidFill>
      </dgm:spPr>
      <dgm:t>
        <a:bodyPr/>
        <a:lstStyle/>
        <a:p>
          <a:r>
            <a:rPr lang="hu-HU" sz="16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Energiaköltségek </a:t>
          </a:r>
          <a:r>
            <a:rPr lang="hu-HU" sz="16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c</a:t>
          </a:r>
          <a:r>
            <a:rPr lang="hu-HU" sz="16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sökkentése</a:t>
          </a:r>
        </a:p>
      </dgm:t>
    </dgm:pt>
    <dgm:pt modelId="{3A981200-1D73-48A5-B9CC-A4418992B8F7}" type="parTrans" cxnId="{1284EA51-13A5-43FC-89DA-587B1C5B8173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E2BCA1F-A566-4246-AC9D-3219C6628192}" type="sibTrans" cxnId="{1284EA51-13A5-43FC-89DA-587B1C5B8173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61C73DE-C6B3-45BC-9A33-934E0E8E2E43}">
      <dgm:prSet phldrT="[Szöveg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JAVASLATOK ÉS  KÖVETKEZŐ LÉPÉSEK</a:t>
          </a:r>
        </a:p>
      </dgm:t>
    </dgm:pt>
    <dgm:pt modelId="{78594BC5-133A-4F97-AA20-3669D87685CB}" type="parTrans" cxnId="{5E75E955-087C-48E6-AFE5-E04FAB503F8E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698E823-7BEE-4743-A5C6-9FE0A39534AD}" type="sibTrans" cxnId="{5E75E955-087C-48E6-AFE5-E04FAB503F8E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CE3E07-6DEB-4BBD-BD0C-C4AA912AF0C6}">
      <dgm:prSet custT="1"/>
      <dgm:spPr/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Folyamatos monitorozás</a:t>
          </a:r>
        </a:p>
      </dgm:t>
    </dgm:pt>
    <dgm:pt modelId="{B76D0111-52A8-4388-B43E-B044A681DBDE}" type="parTrans" cxnId="{BC568F7B-FE2B-40A2-AE67-8CDFE41CF2D1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DCA2FCE-BB27-4D98-8D0F-6F8313B41559}" type="sibTrans" cxnId="{BC568F7B-FE2B-40A2-AE67-8CDFE41CF2D1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E5AE746-9242-4792-904A-239FACB51A8B}">
      <dgm:prSet custT="1"/>
      <dgm:spPr/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Kockázatkezelés</a:t>
          </a:r>
        </a:p>
      </dgm:t>
    </dgm:pt>
    <dgm:pt modelId="{BABE59E4-76E7-4D42-BCEE-D0B55E54AB77}" type="parTrans" cxnId="{7F837A2C-FD98-4264-A4D1-03F4E66A1F7F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FC36007-6E25-4C98-A743-D14ACA130DFE}" type="sibTrans" cxnId="{7F837A2C-FD98-4264-A4D1-03F4E66A1F7F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B620E08-D9F9-4ECE-A4F0-1D5C8767B7F1}">
      <dgm:prSet custT="1"/>
      <dgm:spPr/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Stratégiai partnerségek</a:t>
          </a:r>
        </a:p>
      </dgm:t>
    </dgm:pt>
    <dgm:pt modelId="{C86DA4E5-314E-42D3-8845-60C964167DAF}" type="parTrans" cxnId="{7380DEE4-9671-4A68-A4FC-EC572F490238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FB53E9-5263-4016-839D-51D2C357FC64}" type="sibTrans" cxnId="{7380DEE4-9671-4A68-A4FC-EC572F490238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63EE64F-7CB2-4C0E-B37D-F3B1BCD82E9E}">
      <dgm:prSet custT="1"/>
      <dgm:spPr/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Profitabilitás </a:t>
          </a:r>
          <a:r>
            <a:rPr lang="hu-HU" sz="1600" b="1" dirty="0" err="1">
              <a:latin typeface="Segoe UI" panose="020B0502040204020203" pitchFamily="34" charset="0"/>
              <a:cs typeface="Segoe UI" panose="020B0502040204020203" pitchFamily="34" charset="0"/>
            </a:rPr>
            <a:t>növ</a:t>
          </a:r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</a:p>
      </dgm:t>
    </dgm:pt>
    <dgm:pt modelId="{6537F0AA-AD55-4913-8005-3C6FADFAB6D5}" type="parTrans" cxnId="{72A90F8D-41B7-449F-9E28-AB88246AA5C1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16AB49A-0AD7-4781-9CD0-8916790D009B}" type="sibTrans" cxnId="{72A90F8D-41B7-449F-9E28-AB88246AA5C1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27A10C6-FE3C-44C6-990F-99CEE0CC325D}">
      <dgm:prSet custT="1"/>
      <dgm:spPr/>
      <dgm:t>
        <a:bodyPr/>
        <a:lstStyle/>
        <a:p>
          <a:r>
            <a:rPr lang="hu-HU" sz="1600" b="1" dirty="0" err="1">
              <a:latin typeface="Segoe UI" panose="020B0502040204020203" pitchFamily="34" charset="0"/>
              <a:cs typeface="Segoe UI" panose="020B0502040204020203" pitchFamily="34" charset="0"/>
            </a:rPr>
            <a:t>Pü</a:t>
          </a:r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. stabilitás  </a:t>
          </a:r>
        </a:p>
      </dgm:t>
    </dgm:pt>
    <dgm:pt modelId="{60CA5B3B-C8DA-4EBE-BE3C-9DEFF36B6D77}" type="parTrans" cxnId="{9D82F5C8-ACDC-49FF-8246-AE764F6E877C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59724CE-F5A3-4B9B-9563-16EF7B6362DF}" type="sibTrans" cxnId="{9D82F5C8-ACDC-49FF-8246-AE764F6E877C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3C05170-4EA4-4D56-80CC-83BA6A00BBD7}" type="pres">
      <dgm:prSet presAssocID="{2A6B99EC-85EA-4220-8B02-F4F8FC1C45D0}" presName="Name0" presStyleCnt="0">
        <dgm:presLayoutVars>
          <dgm:dir/>
          <dgm:animLvl val="lvl"/>
          <dgm:resizeHandles val="exact"/>
        </dgm:presLayoutVars>
      </dgm:prSet>
      <dgm:spPr/>
    </dgm:pt>
    <dgm:pt modelId="{675AB318-D923-4D98-BE19-223CB85E6F82}" type="pres">
      <dgm:prSet presAssocID="{C3B4B004-5D00-4265-9E46-71CDD44667DA}" presName="composite" presStyleCnt="0"/>
      <dgm:spPr/>
    </dgm:pt>
    <dgm:pt modelId="{1C608653-B26B-4541-85D0-A0CB61828688}" type="pres">
      <dgm:prSet presAssocID="{C3B4B004-5D00-4265-9E46-71CDD44667D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E8DDD14-F207-45F6-A568-F6949B6FBA9E}" type="pres">
      <dgm:prSet presAssocID="{C3B4B004-5D00-4265-9E46-71CDD44667DA}" presName="desTx" presStyleLbl="alignAccFollowNode1" presStyleIdx="0" presStyleCnt="5">
        <dgm:presLayoutVars>
          <dgm:bulletEnabled val="1"/>
        </dgm:presLayoutVars>
      </dgm:prSet>
      <dgm:spPr/>
    </dgm:pt>
    <dgm:pt modelId="{71F172B5-57EC-48C0-AD3B-28A718D41BD9}" type="pres">
      <dgm:prSet presAssocID="{4719613D-57DA-46B3-B1B6-7A4CFB316679}" presName="space" presStyleCnt="0"/>
      <dgm:spPr/>
    </dgm:pt>
    <dgm:pt modelId="{46492621-2352-42B6-AE66-CC3BFEF9041A}" type="pres">
      <dgm:prSet presAssocID="{5AA1611E-56AE-4F7C-8B4B-FF48AB838CF3}" presName="composite" presStyleCnt="0"/>
      <dgm:spPr/>
    </dgm:pt>
    <dgm:pt modelId="{B02C02E7-9342-4DBE-A5A8-26589EFA1529}" type="pres">
      <dgm:prSet presAssocID="{5AA1611E-56AE-4F7C-8B4B-FF48AB838CF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E90AFFF-87BF-4125-9398-DB6218617B8D}" type="pres">
      <dgm:prSet presAssocID="{5AA1611E-56AE-4F7C-8B4B-FF48AB838CF3}" presName="desTx" presStyleLbl="alignAccFollowNode1" presStyleIdx="1" presStyleCnt="5" custLinFactNeighborY="500">
        <dgm:presLayoutVars>
          <dgm:bulletEnabled val="1"/>
        </dgm:presLayoutVars>
      </dgm:prSet>
      <dgm:spPr/>
    </dgm:pt>
    <dgm:pt modelId="{AE89D0EA-E62C-47CB-BF8C-A76BF9DBB8DB}" type="pres">
      <dgm:prSet presAssocID="{ED1CA394-3A4F-4E19-8AD4-929B03518CAD}" presName="space" presStyleCnt="0"/>
      <dgm:spPr/>
    </dgm:pt>
    <dgm:pt modelId="{5ED704BD-525B-4B8A-B63F-44AD390625C7}" type="pres">
      <dgm:prSet presAssocID="{CA507C2F-9762-4684-AC98-8396A36AA49D}" presName="composite" presStyleCnt="0"/>
      <dgm:spPr/>
    </dgm:pt>
    <dgm:pt modelId="{7CF7EEC3-9907-4A6E-B84B-49A6DD6113B3}" type="pres">
      <dgm:prSet presAssocID="{CA507C2F-9762-4684-AC98-8396A36AA49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66937BD-9D08-476A-B1D9-C05154026063}" type="pres">
      <dgm:prSet presAssocID="{CA507C2F-9762-4684-AC98-8396A36AA49D}" presName="desTx" presStyleLbl="alignAccFollowNode1" presStyleIdx="2" presStyleCnt="5">
        <dgm:presLayoutVars>
          <dgm:bulletEnabled val="1"/>
        </dgm:presLayoutVars>
      </dgm:prSet>
      <dgm:spPr/>
    </dgm:pt>
    <dgm:pt modelId="{A6607808-F28A-47F0-8708-7B10E61C0614}" type="pres">
      <dgm:prSet presAssocID="{BABBB5F0-5A20-4690-A800-0CA4DD8D163C}" presName="space" presStyleCnt="0"/>
      <dgm:spPr/>
    </dgm:pt>
    <dgm:pt modelId="{3B365DDB-C8DF-46A5-ACFA-32317744084A}" type="pres">
      <dgm:prSet presAssocID="{DBCC32DE-986E-4847-A16B-9F810BC28544}" presName="composite" presStyleCnt="0"/>
      <dgm:spPr/>
    </dgm:pt>
    <dgm:pt modelId="{9B2D6A39-5667-48C0-9349-76A36C76ADE1}" type="pres">
      <dgm:prSet presAssocID="{DBCC32DE-986E-4847-A16B-9F810BC28544}" presName="parTx" presStyleLbl="alignNode1" presStyleIdx="3" presStyleCnt="5" custScaleY="113187">
        <dgm:presLayoutVars>
          <dgm:chMax val="0"/>
          <dgm:chPref val="0"/>
          <dgm:bulletEnabled val="1"/>
        </dgm:presLayoutVars>
      </dgm:prSet>
      <dgm:spPr/>
    </dgm:pt>
    <dgm:pt modelId="{F208E2AE-BC03-4013-888C-5ED62BBC727E}" type="pres">
      <dgm:prSet presAssocID="{DBCC32DE-986E-4847-A16B-9F810BC28544}" presName="desTx" presStyleLbl="alignAccFollowNode1" presStyleIdx="3" presStyleCnt="5">
        <dgm:presLayoutVars>
          <dgm:bulletEnabled val="1"/>
        </dgm:presLayoutVars>
      </dgm:prSet>
      <dgm:spPr/>
    </dgm:pt>
    <dgm:pt modelId="{6C84D5A1-1ACC-4D5A-908F-4C39B7689F17}" type="pres">
      <dgm:prSet presAssocID="{C21A030C-2E54-469F-986B-E1CECA603781}" presName="space" presStyleCnt="0"/>
      <dgm:spPr/>
    </dgm:pt>
    <dgm:pt modelId="{1C2A9CE3-D8D2-4B95-81E5-C6F16501E47C}" type="pres">
      <dgm:prSet presAssocID="{361C73DE-C6B3-45BC-9A33-934E0E8E2E43}" presName="composite" presStyleCnt="0"/>
      <dgm:spPr/>
    </dgm:pt>
    <dgm:pt modelId="{4219B90B-DC29-4E2B-A533-56764B90EC99}" type="pres">
      <dgm:prSet presAssocID="{361C73DE-C6B3-45BC-9A33-934E0E8E2E43}" presName="parTx" presStyleLbl="alignNode1" presStyleIdx="4" presStyleCnt="5" custScaleY="121956" custLinFactNeighborY="-6618">
        <dgm:presLayoutVars>
          <dgm:chMax val="0"/>
          <dgm:chPref val="0"/>
          <dgm:bulletEnabled val="1"/>
        </dgm:presLayoutVars>
      </dgm:prSet>
      <dgm:spPr/>
    </dgm:pt>
    <dgm:pt modelId="{D287DD6F-E44E-4AC9-9EEA-6B4084E472C6}" type="pres">
      <dgm:prSet presAssocID="{361C73DE-C6B3-45BC-9A33-934E0E8E2E43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6232600-5770-49AF-A7D7-31ED68B49FF5}" type="presOf" srcId="{417A5A8A-4B31-403E-BB18-1F6E97E5A67C}" destId="{166937BD-9D08-476A-B1D9-C05154026063}" srcOrd="0" destOrd="0" presId="urn:microsoft.com/office/officeart/2005/8/layout/hList1"/>
    <dgm:cxn modelId="{AC3E9508-6D62-40C9-8063-B237467FAAE7}" srcId="{2A6B99EC-85EA-4220-8B02-F4F8FC1C45D0}" destId="{C3B4B004-5D00-4265-9E46-71CDD44667DA}" srcOrd="0" destOrd="0" parTransId="{5DA45E94-CBF3-48BF-BE8C-8F83612696F1}" sibTransId="{4719613D-57DA-46B3-B1B6-7A4CFB316679}"/>
    <dgm:cxn modelId="{F76AFA1B-7705-4ABA-9DC1-40D8FF6EC336}" type="presOf" srcId="{7C612E5A-8458-43BA-9853-565D915C4F73}" destId="{9E90AFFF-87BF-4125-9398-DB6218617B8D}" srcOrd="0" destOrd="1" presId="urn:microsoft.com/office/officeart/2005/8/layout/hList1"/>
    <dgm:cxn modelId="{7F837A2C-FD98-4264-A4D1-03F4E66A1F7F}" srcId="{361C73DE-C6B3-45BC-9A33-934E0E8E2E43}" destId="{2E5AE746-9242-4792-904A-239FACB51A8B}" srcOrd="1" destOrd="0" parTransId="{BABE59E4-76E7-4D42-BCEE-D0B55E54AB77}" sibTransId="{AFC36007-6E25-4C98-A743-D14ACA130DFE}"/>
    <dgm:cxn modelId="{6C15BB33-DDA8-456B-873B-1AD6D87167D0}" type="presOf" srcId="{9018EDD3-2607-4C76-A525-3BB854D780D3}" destId="{166937BD-9D08-476A-B1D9-C05154026063}" srcOrd="0" destOrd="1" presId="urn:microsoft.com/office/officeart/2005/8/layout/hList1"/>
    <dgm:cxn modelId="{B9555D35-B10F-4BB4-BB0B-9E6858DBDC9E}" type="presOf" srcId="{2E5AE746-9242-4792-904A-239FACB51A8B}" destId="{D287DD6F-E44E-4AC9-9EEA-6B4084E472C6}" srcOrd="0" destOrd="1" presId="urn:microsoft.com/office/officeart/2005/8/layout/hList1"/>
    <dgm:cxn modelId="{10C8E037-59BE-4E37-97FD-CC7EABD88C2A}" type="presOf" srcId="{5AA1611E-56AE-4F7C-8B4B-FF48AB838CF3}" destId="{B02C02E7-9342-4DBE-A5A8-26589EFA1529}" srcOrd="0" destOrd="0" presId="urn:microsoft.com/office/officeart/2005/8/layout/hList1"/>
    <dgm:cxn modelId="{77676466-2F72-4D6D-9432-756A2EE9EF4B}" type="presOf" srcId="{3B620E08-D9F9-4ECE-A4F0-1D5C8767B7F1}" destId="{D287DD6F-E44E-4AC9-9EEA-6B4084E472C6}" srcOrd="0" destOrd="2" presId="urn:microsoft.com/office/officeart/2005/8/layout/hList1"/>
    <dgm:cxn modelId="{E7B7276A-4287-4259-822F-6EE2789D3D79}" type="presOf" srcId="{DBCC32DE-986E-4847-A16B-9F810BC28544}" destId="{9B2D6A39-5667-48C0-9349-76A36C76ADE1}" srcOrd="0" destOrd="0" presId="urn:microsoft.com/office/officeart/2005/8/layout/hList1"/>
    <dgm:cxn modelId="{295E124B-B066-4BE8-AE2D-D07659871338}" type="presOf" srcId="{361C73DE-C6B3-45BC-9A33-934E0E8E2E43}" destId="{4219B90B-DC29-4E2B-A533-56764B90EC99}" srcOrd="0" destOrd="0" presId="urn:microsoft.com/office/officeart/2005/8/layout/hList1"/>
    <dgm:cxn modelId="{ECFDBC6D-64B9-4338-B519-304E9BCC3441}" type="presOf" srcId="{73CE3E07-6DEB-4BBD-BD0C-C4AA912AF0C6}" destId="{D287DD6F-E44E-4AC9-9EEA-6B4084E472C6}" srcOrd="0" destOrd="0" presId="urn:microsoft.com/office/officeart/2005/8/layout/hList1"/>
    <dgm:cxn modelId="{5C471351-FE3D-4102-B6A3-9C8108B4519C}" type="presOf" srcId="{CA507C2F-9762-4684-AC98-8396A36AA49D}" destId="{7CF7EEC3-9907-4A6E-B84B-49A6DD6113B3}" srcOrd="0" destOrd="0" presId="urn:microsoft.com/office/officeart/2005/8/layout/hList1"/>
    <dgm:cxn modelId="{1284EA51-13A5-43FC-89DA-587B1C5B8173}" srcId="{C3B4B004-5D00-4265-9E46-71CDD44667DA}" destId="{A4191791-07A4-41C6-AAB4-95231F4EBE55}" srcOrd="1" destOrd="0" parTransId="{3A981200-1D73-48A5-B9CC-A4418992B8F7}" sibTransId="{9E2BCA1F-A566-4246-AC9D-3219C6628192}"/>
    <dgm:cxn modelId="{68DBB072-4258-4DE2-AC3E-FC7532E26136}" srcId="{CA507C2F-9762-4684-AC98-8396A36AA49D}" destId="{417A5A8A-4B31-403E-BB18-1F6E97E5A67C}" srcOrd="0" destOrd="0" parTransId="{156A1104-B7AB-4F16-A619-5C41D62A5C22}" sibTransId="{FA548877-27D5-45CE-81DC-58B7B87E1340}"/>
    <dgm:cxn modelId="{5E75E955-087C-48E6-AFE5-E04FAB503F8E}" srcId="{2A6B99EC-85EA-4220-8B02-F4F8FC1C45D0}" destId="{361C73DE-C6B3-45BC-9A33-934E0E8E2E43}" srcOrd="4" destOrd="0" parTransId="{78594BC5-133A-4F97-AA20-3669D87685CB}" sibTransId="{F698E823-7BEE-4743-A5C6-9FE0A39534AD}"/>
    <dgm:cxn modelId="{6307427A-10FA-48B6-B5CC-83C460EBB456}" type="presOf" srcId="{9DCFA756-212F-4321-BFC0-033DFC67A1CB}" destId="{F208E2AE-BC03-4013-888C-5ED62BBC727E}" srcOrd="0" destOrd="0" presId="urn:microsoft.com/office/officeart/2005/8/layout/hList1"/>
    <dgm:cxn modelId="{BC568F7B-FE2B-40A2-AE67-8CDFE41CF2D1}" srcId="{361C73DE-C6B3-45BC-9A33-934E0E8E2E43}" destId="{73CE3E07-6DEB-4BBD-BD0C-C4AA912AF0C6}" srcOrd="0" destOrd="0" parTransId="{B76D0111-52A8-4388-B43E-B044A681DBDE}" sibTransId="{0DCA2FCE-BB27-4D98-8D0F-6F8313B41559}"/>
    <dgm:cxn modelId="{72A90F8D-41B7-449F-9E28-AB88246AA5C1}" srcId="{DBCC32DE-986E-4847-A16B-9F810BC28544}" destId="{C63EE64F-7CB2-4C0E-B37D-F3B1BCD82E9E}" srcOrd="1" destOrd="0" parTransId="{6537F0AA-AD55-4913-8005-3C6FADFAB6D5}" sibTransId="{716AB49A-0AD7-4781-9CD0-8916790D009B}"/>
    <dgm:cxn modelId="{C511649C-9751-42D0-A96B-482D0E855EB9}" srcId="{DBCC32DE-986E-4847-A16B-9F810BC28544}" destId="{9DCFA756-212F-4321-BFC0-033DFC67A1CB}" srcOrd="0" destOrd="0" parTransId="{4B4E2F72-C58D-4AD7-BE96-F41434147283}" sibTransId="{2B957A4D-BA32-45C4-BF2E-80D48C550BFA}"/>
    <dgm:cxn modelId="{3DC2F9A1-3060-41A5-A4F1-617B065F21A2}" srcId="{C3B4B004-5D00-4265-9E46-71CDD44667DA}" destId="{1527DD01-C5E5-4C3A-B59E-4041F2003F04}" srcOrd="0" destOrd="0" parTransId="{2EDAA986-45B0-4336-AC31-02E55887007D}" sibTransId="{3F21BA84-9C7B-407E-BF08-28D7E5725D4F}"/>
    <dgm:cxn modelId="{4BF41FA4-C95B-45CE-B4CB-9D199D7DA6EF}" type="presOf" srcId="{A4191791-07A4-41C6-AAB4-95231F4EBE55}" destId="{FE8DDD14-F207-45F6-A568-F6949B6FBA9E}" srcOrd="0" destOrd="1" presId="urn:microsoft.com/office/officeart/2005/8/layout/hList1"/>
    <dgm:cxn modelId="{926C29A5-96E9-4A44-AB69-E4E85E71ECFF}" type="presOf" srcId="{1527DD01-C5E5-4C3A-B59E-4041F2003F04}" destId="{FE8DDD14-F207-45F6-A568-F6949B6FBA9E}" srcOrd="0" destOrd="0" presId="urn:microsoft.com/office/officeart/2005/8/layout/hList1"/>
    <dgm:cxn modelId="{7181E2A6-54F3-41AD-8D34-E8DAF8D6326F}" type="presOf" srcId="{2A6B99EC-85EA-4220-8B02-F4F8FC1C45D0}" destId="{33C05170-4EA4-4D56-80CC-83BA6A00BBD7}" srcOrd="0" destOrd="0" presId="urn:microsoft.com/office/officeart/2005/8/layout/hList1"/>
    <dgm:cxn modelId="{259E58AA-4AB6-4CE4-AA0A-2D37E34F0902}" type="presOf" srcId="{C63EE64F-7CB2-4C0E-B37D-F3B1BCD82E9E}" destId="{F208E2AE-BC03-4013-888C-5ED62BBC727E}" srcOrd="0" destOrd="1" presId="urn:microsoft.com/office/officeart/2005/8/layout/hList1"/>
    <dgm:cxn modelId="{A13DF6AA-1DD7-4A2C-8AFD-B09CE87AB97D}" srcId="{5AA1611E-56AE-4F7C-8B4B-FF48AB838CF3}" destId="{7C612E5A-8458-43BA-9853-565D915C4F73}" srcOrd="1" destOrd="0" parTransId="{AFF9B0D3-6F87-4F59-A217-1C879C08264D}" sibTransId="{6C46DDD9-34E4-44A7-843B-1574457CF83A}"/>
    <dgm:cxn modelId="{DE68BAB5-B5E2-4D1C-81DE-58E700B1D49A}" type="presOf" srcId="{9F90953B-5BF0-4B8B-B1DF-E5583D8709AA}" destId="{9E90AFFF-87BF-4125-9398-DB6218617B8D}" srcOrd="0" destOrd="0" presId="urn:microsoft.com/office/officeart/2005/8/layout/hList1"/>
    <dgm:cxn modelId="{581FD0B9-E6BD-43FE-8F28-6A1BE49DA24E}" srcId="{2A6B99EC-85EA-4220-8B02-F4F8FC1C45D0}" destId="{DBCC32DE-986E-4847-A16B-9F810BC28544}" srcOrd="3" destOrd="0" parTransId="{7F123124-D84D-4ECE-94A8-438AB84B9423}" sibTransId="{C21A030C-2E54-469F-986B-E1CECA603781}"/>
    <dgm:cxn modelId="{43AD41BE-559E-47B0-80B6-5562173FFD70}" type="presOf" srcId="{C3B4B004-5D00-4265-9E46-71CDD44667DA}" destId="{1C608653-B26B-4541-85D0-A0CB61828688}" srcOrd="0" destOrd="0" presId="urn:microsoft.com/office/officeart/2005/8/layout/hList1"/>
    <dgm:cxn modelId="{50A507BF-EBC2-4469-903F-0460C06EF8A7}" srcId="{CA507C2F-9762-4684-AC98-8396A36AA49D}" destId="{9018EDD3-2607-4C76-A525-3BB854D780D3}" srcOrd="1" destOrd="0" parTransId="{CE81168A-954E-4823-8412-F77BE7E7CB55}" sibTransId="{24460BCD-ED7E-4603-AA37-EE395BA8C86E}"/>
    <dgm:cxn modelId="{9D82F5C8-ACDC-49FF-8246-AE764F6E877C}" srcId="{DBCC32DE-986E-4847-A16B-9F810BC28544}" destId="{627A10C6-FE3C-44C6-990F-99CEE0CC325D}" srcOrd="2" destOrd="0" parTransId="{60CA5B3B-C8DA-4EBE-BE3C-9DEFF36B6D77}" sibTransId="{359724CE-F5A3-4B9B-9563-16EF7B6362DF}"/>
    <dgm:cxn modelId="{A31052CD-BFF5-4761-B527-14039A3DD848}" srcId="{2A6B99EC-85EA-4220-8B02-F4F8FC1C45D0}" destId="{CA507C2F-9762-4684-AC98-8396A36AA49D}" srcOrd="2" destOrd="0" parTransId="{3FAEDAB1-ED0F-4AE7-86B1-FCEBD0405F18}" sibTransId="{BABBB5F0-5A20-4690-A800-0CA4DD8D163C}"/>
    <dgm:cxn modelId="{E63D63DB-27E9-4C9F-8FF8-DEE5B3DF965F}" srcId="{5AA1611E-56AE-4F7C-8B4B-FF48AB838CF3}" destId="{9F90953B-5BF0-4B8B-B1DF-E5583D8709AA}" srcOrd="0" destOrd="0" parTransId="{B436AC64-2A1E-41CF-8ECE-1FD5B758BC4C}" sibTransId="{86235F40-3AC2-4677-9B67-29B4AB7EB530}"/>
    <dgm:cxn modelId="{D41D92DC-E900-40E7-9283-861C69989282}" srcId="{2A6B99EC-85EA-4220-8B02-F4F8FC1C45D0}" destId="{5AA1611E-56AE-4F7C-8B4B-FF48AB838CF3}" srcOrd="1" destOrd="0" parTransId="{AAC25CDE-F1FE-4A23-BAC2-BB4B3D3768B9}" sibTransId="{ED1CA394-3A4F-4E19-8AD4-929B03518CAD}"/>
    <dgm:cxn modelId="{7380DEE4-9671-4A68-A4FC-EC572F490238}" srcId="{361C73DE-C6B3-45BC-9A33-934E0E8E2E43}" destId="{3B620E08-D9F9-4ECE-A4F0-1D5C8767B7F1}" srcOrd="2" destOrd="0" parTransId="{C86DA4E5-314E-42D3-8845-60C964167DAF}" sibTransId="{80FB53E9-5263-4016-839D-51D2C357FC64}"/>
    <dgm:cxn modelId="{34C517FB-A649-4788-A758-2DABB377ED39}" type="presOf" srcId="{627A10C6-FE3C-44C6-990F-99CEE0CC325D}" destId="{F208E2AE-BC03-4013-888C-5ED62BBC727E}" srcOrd="0" destOrd="2" presId="urn:microsoft.com/office/officeart/2005/8/layout/hList1"/>
    <dgm:cxn modelId="{E168DF54-BCAB-45F1-9266-69AE07BC2354}" type="presParOf" srcId="{33C05170-4EA4-4D56-80CC-83BA6A00BBD7}" destId="{675AB318-D923-4D98-BE19-223CB85E6F82}" srcOrd="0" destOrd="0" presId="urn:microsoft.com/office/officeart/2005/8/layout/hList1"/>
    <dgm:cxn modelId="{E37782A3-CFD4-493A-8DBB-6DCDEB815ADB}" type="presParOf" srcId="{675AB318-D923-4D98-BE19-223CB85E6F82}" destId="{1C608653-B26B-4541-85D0-A0CB61828688}" srcOrd="0" destOrd="0" presId="urn:microsoft.com/office/officeart/2005/8/layout/hList1"/>
    <dgm:cxn modelId="{339349BA-1D30-462B-B257-4C540F3BFECC}" type="presParOf" srcId="{675AB318-D923-4D98-BE19-223CB85E6F82}" destId="{FE8DDD14-F207-45F6-A568-F6949B6FBA9E}" srcOrd="1" destOrd="0" presId="urn:microsoft.com/office/officeart/2005/8/layout/hList1"/>
    <dgm:cxn modelId="{896BDAB1-F229-4656-9B3A-C133E43CE0A9}" type="presParOf" srcId="{33C05170-4EA4-4D56-80CC-83BA6A00BBD7}" destId="{71F172B5-57EC-48C0-AD3B-28A718D41BD9}" srcOrd="1" destOrd="0" presId="urn:microsoft.com/office/officeart/2005/8/layout/hList1"/>
    <dgm:cxn modelId="{9001DEFD-2B9C-41AB-943E-F6B0AA4FAFCE}" type="presParOf" srcId="{33C05170-4EA4-4D56-80CC-83BA6A00BBD7}" destId="{46492621-2352-42B6-AE66-CC3BFEF9041A}" srcOrd="2" destOrd="0" presId="urn:microsoft.com/office/officeart/2005/8/layout/hList1"/>
    <dgm:cxn modelId="{7AA2E1B8-D63C-42C6-B291-E63103B7E248}" type="presParOf" srcId="{46492621-2352-42B6-AE66-CC3BFEF9041A}" destId="{B02C02E7-9342-4DBE-A5A8-26589EFA1529}" srcOrd="0" destOrd="0" presId="urn:microsoft.com/office/officeart/2005/8/layout/hList1"/>
    <dgm:cxn modelId="{7B811B06-996A-405A-A9D4-C2B422AE3F37}" type="presParOf" srcId="{46492621-2352-42B6-AE66-CC3BFEF9041A}" destId="{9E90AFFF-87BF-4125-9398-DB6218617B8D}" srcOrd="1" destOrd="0" presId="urn:microsoft.com/office/officeart/2005/8/layout/hList1"/>
    <dgm:cxn modelId="{64830CA5-1949-47CD-9DCF-699481350730}" type="presParOf" srcId="{33C05170-4EA4-4D56-80CC-83BA6A00BBD7}" destId="{AE89D0EA-E62C-47CB-BF8C-A76BF9DBB8DB}" srcOrd="3" destOrd="0" presId="urn:microsoft.com/office/officeart/2005/8/layout/hList1"/>
    <dgm:cxn modelId="{5AE52FF2-B30C-4DF8-BE7A-CA511DEAF2BC}" type="presParOf" srcId="{33C05170-4EA4-4D56-80CC-83BA6A00BBD7}" destId="{5ED704BD-525B-4B8A-B63F-44AD390625C7}" srcOrd="4" destOrd="0" presId="urn:microsoft.com/office/officeart/2005/8/layout/hList1"/>
    <dgm:cxn modelId="{F189D360-FDBE-4845-A3BB-AC0D664F13DB}" type="presParOf" srcId="{5ED704BD-525B-4B8A-B63F-44AD390625C7}" destId="{7CF7EEC3-9907-4A6E-B84B-49A6DD6113B3}" srcOrd="0" destOrd="0" presId="urn:microsoft.com/office/officeart/2005/8/layout/hList1"/>
    <dgm:cxn modelId="{F45E468D-E32B-4234-A725-D1CAE7D126B5}" type="presParOf" srcId="{5ED704BD-525B-4B8A-B63F-44AD390625C7}" destId="{166937BD-9D08-476A-B1D9-C05154026063}" srcOrd="1" destOrd="0" presId="urn:microsoft.com/office/officeart/2005/8/layout/hList1"/>
    <dgm:cxn modelId="{8D7F95FA-9236-4A59-BF43-56BD3B238DFB}" type="presParOf" srcId="{33C05170-4EA4-4D56-80CC-83BA6A00BBD7}" destId="{A6607808-F28A-47F0-8708-7B10E61C0614}" srcOrd="5" destOrd="0" presId="urn:microsoft.com/office/officeart/2005/8/layout/hList1"/>
    <dgm:cxn modelId="{88E81232-C081-4C5F-90DB-BD2E799E7F15}" type="presParOf" srcId="{33C05170-4EA4-4D56-80CC-83BA6A00BBD7}" destId="{3B365DDB-C8DF-46A5-ACFA-32317744084A}" srcOrd="6" destOrd="0" presId="urn:microsoft.com/office/officeart/2005/8/layout/hList1"/>
    <dgm:cxn modelId="{6D6CD7FE-EB11-4B49-8F93-3B5B275423DB}" type="presParOf" srcId="{3B365DDB-C8DF-46A5-ACFA-32317744084A}" destId="{9B2D6A39-5667-48C0-9349-76A36C76ADE1}" srcOrd="0" destOrd="0" presId="urn:microsoft.com/office/officeart/2005/8/layout/hList1"/>
    <dgm:cxn modelId="{23D02AFA-5C08-49B2-818A-050DD9ED36B8}" type="presParOf" srcId="{3B365DDB-C8DF-46A5-ACFA-32317744084A}" destId="{F208E2AE-BC03-4013-888C-5ED62BBC727E}" srcOrd="1" destOrd="0" presId="urn:microsoft.com/office/officeart/2005/8/layout/hList1"/>
    <dgm:cxn modelId="{1A44A597-25F8-4E39-9C02-DBB99A986B8A}" type="presParOf" srcId="{33C05170-4EA4-4D56-80CC-83BA6A00BBD7}" destId="{6C84D5A1-1ACC-4D5A-908F-4C39B7689F17}" srcOrd="7" destOrd="0" presId="urn:microsoft.com/office/officeart/2005/8/layout/hList1"/>
    <dgm:cxn modelId="{2A13D9EB-F562-4AFC-8B31-031B356AAD12}" type="presParOf" srcId="{33C05170-4EA4-4D56-80CC-83BA6A00BBD7}" destId="{1C2A9CE3-D8D2-4B95-81E5-C6F16501E47C}" srcOrd="8" destOrd="0" presId="urn:microsoft.com/office/officeart/2005/8/layout/hList1"/>
    <dgm:cxn modelId="{82902166-F6D9-45B2-A02E-27D5422CA9F2}" type="presParOf" srcId="{1C2A9CE3-D8D2-4B95-81E5-C6F16501E47C}" destId="{4219B90B-DC29-4E2B-A533-56764B90EC99}" srcOrd="0" destOrd="0" presId="urn:microsoft.com/office/officeart/2005/8/layout/hList1"/>
    <dgm:cxn modelId="{A92E281D-EACD-4815-A197-24FC3F86D17D}" type="presParOf" srcId="{1C2A9CE3-D8D2-4B95-81E5-C6F16501E47C}" destId="{D287DD6F-E44E-4AC9-9EEA-6B4084E472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D297B-6374-4039-9DB1-0D8051B0E713}">
      <dsp:nvSpPr>
        <dsp:cNvPr id="0" name=""/>
        <dsp:cNvSpPr/>
      </dsp:nvSpPr>
      <dsp:spPr>
        <a:xfrm>
          <a:off x="1923202" y="646597"/>
          <a:ext cx="3345275" cy="11360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5EB5C-64F0-468F-B32F-D8E24FBB72FF}">
      <dsp:nvSpPr>
        <dsp:cNvPr id="0" name=""/>
        <dsp:cNvSpPr/>
      </dsp:nvSpPr>
      <dsp:spPr>
        <a:xfrm>
          <a:off x="3364511" y="3511054"/>
          <a:ext cx="706011" cy="452615"/>
        </a:xfrm>
        <a:prstGeom prst="downArrow">
          <a:avLst/>
        </a:prstGeom>
        <a:solidFill>
          <a:srgbClr val="FF0066"/>
        </a:solidFill>
        <a:ln w="28575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A8E9-CE91-428E-999D-6D2A935CCFC0}">
      <dsp:nvSpPr>
        <dsp:cNvPr id="0" name=""/>
        <dsp:cNvSpPr/>
      </dsp:nvSpPr>
      <dsp:spPr>
        <a:xfrm>
          <a:off x="-186192" y="3843041"/>
          <a:ext cx="7552776" cy="67543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cap="none" spc="0" dirty="0">
              <a:ln w="0"/>
              <a:solidFill>
                <a:srgbClr val="FF00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rPr>
            <a:t>Modern, okos, intelligens vállalat(i) pénzügyi metodikák</a:t>
          </a:r>
        </a:p>
      </dsp:txBody>
      <dsp:txXfrm>
        <a:off x="-186192" y="3843041"/>
        <a:ext cx="7552776" cy="675432"/>
      </dsp:txXfrm>
    </dsp:sp>
    <dsp:sp modelId="{1137F846-B030-476A-A6E6-AA931AF676CE}">
      <dsp:nvSpPr>
        <dsp:cNvPr id="0" name=""/>
        <dsp:cNvSpPr/>
      </dsp:nvSpPr>
      <dsp:spPr>
        <a:xfrm>
          <a:off x="782392" y="284640"/>
          <a:ext cx="2708360" cy="1450591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b="1" kern="1200" dirty="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rPr>
            <a:t>Vállalati ÉLETCIKLUS pénzügyek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1" kern="1200" dirty="0">
            <a:solidFill>
              <a:srgbClr val="FFFFFF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179022" y="497074"/>
        <a:ext cx="1915100" cy="1025723"/>
      </dsp:txXfrm>
    </dsp:sp>
    <dsp:sp modelId="{D8E5CFA1-D157-486A-8CCA-E54210C1BCF5}">
      <dsp:nvSpPr>
        <dsp:cNvPr id="0" name=""/>
        <dsp:cNvSpPr/>
      </dsp:nvSpPr>
      <dsp:spPr>
        <a:xfrm>
          <a:off x="2241745" y="1388008"/>
          <a:ext cx="2754440" cy="141080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rPr>
            <a:t>Vállalati TURNAROUND pénzügyek</a:t>
          </a:r>
        </a:p>
      </dsp:txBody>
      <dsp:txXfrm>
        <a:off x="2645123" y="1594615"/>
        <a:ext cx="1947684" cy="997587"/>
      </dsp:txXfrm>
    </dsp:sp>
    <dsp:sp modelId="{5FBCB2D8-6B51-4523-85BA-EE2EE17FE126}">
      <dsp:nvSpPr>
        <dsp:cNvPr id="0" name=""/>
        <dsp:cNvSpPr/>
      </dsp:nvSpPr>
      <dsp:spPr>
        <a:xfrm>
          <a:off x="3689911" y="228145"/>
          <a:ext cx="2999353" cy="1514475"/>
        </a:xfrm>
        <a:prstGeom prst="ellipse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rPr>
            <a:t>Vállalati FENNTARTHATÓ pénzügyek </a:t>
          </a:r>
        </a:p>
      </dsp:txBody>
      <dsp:txXfrm>
        <a:off x="4129156" y="449935"/>
        <a:ext cx="2120863" cy="1070895"/>
      </dsp:txXfrm>
    </dsp:sp>
    <dsp:sp modelId="{637C1FC0-3886-4F3A-B224-FF461B232C2A}">
      <dsp:nvSpPr>
        <dsp:cNvPr id="0" name=""/>
        <dsp:cNvSpPr/>
      </dsp:nvSpPr>
      <dsp:spPr>
        <a:xfrm>
          <a:off x="591281" y="987737"/>
          <a:ext cx="6138341" cy="2525695"/>
        </a:xfrm>
        <a:prstGeom prst="funnel">
          <a:avLst/>
        </a:prstGeom>
        <a:solidFill>
          <a:srgbClr val="FFFFFF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81204-B928-4301-8B6D-8A0B1DE7D86B}">
      <dsp:nvSpPr>
        <dsp:cNvPr id="0" name=""/>
        <dsp:cNvSpPr/>
      </dsp:nvSpPr>
      <dsp:spPr>
        <a:xfrm>
          <a:off x="1565456" y="9"/>
          <a:ext cx="1637512" cy="1637512"/>
        </a:xfrm>
        <a:prstGeom prst="ellipse">
          <a:avLst/>
        </a:prstGeom>
        <a:blipFill rotWithShape="0">
          <a:blip xmlns:r="http://schemas.openxmlformats.org/officeDocument/2006/relationships" r:embed="rId1" cstate="print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b="1" kern="1200" dirty="0"/>
        </a:p>
      </dsp:txBody>
      <dsp:txXfrm>
        <a:off x="1805264" y="239817"/>
        <a:ext cx="1157896" cy="1157896"/>
      </dsp:txXfrm>
    </dsp:sp>
    <dsp:sp modelId="{A4BD1D16-ECFF-4631-9E56-C76B87F3FB5C}">
      <dsp:nvSpPr>
        <dsp:cNvPr id="0" name=""/>
        <dsp:cNvSpPr/>
      </dsp:nvSpPr>
      <dsp:spPr>
        <a:xfrm>
          <a:off x="1909334" y="1770487"/>
          <a:ext cx="949757" cy="949757"/>
        </a:xfrm>
        <a:prstGeom prst="mathPlus">
          <a:avLst/>
        </a:prstGeom>
        <a:solidFill>
          <a:srgbClr val="51E905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2035224" y="2133674"/>
        <a:ext cx="697977" cy="223383"/>
      </dsp:txXfrm>
    </dsp:sp>
    <dsp:sp modelId="{8CCDD1C3-DD88-4DAD-A2F2-773A154F4287}">
      <dsp:nvSpPr>
        <dsp:cNvPr id="0" name=""/>
        <dsp:cNvSpPr/>
      </dsp:nvSpPr>
      <dsp:spPr>
        <a:xfrm>
          <a:off x="1560233" y="2853220"/>
          <a:ext cx="1637512" cy="1637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b="1" kern="1200" dirty="0"/>
        </a:p>
      </dsp:txBody>
      <dsp:txXfrm>
        <a:off x="1800041" y="3093028"/>
        <a:ext cx="1157896" cy="1157896"/>
      </dsp:txXfrm>
    </dsp:sp>
    <dsp:sp modelId="{A7A025FD-6DC9-4B4A-BD84-2111A61206DD}">
      <dsp:nvSpPr>
        <dsp:cNvPr id="0" name=""/>
        <dsp:cNvSpPr/>
      </dsp:nvSpPr>
      <dsp:spPr>
        <a:xfrm rot="9075">
          <a:off x="3680467" y="1958155"/>
          <a:ext cx="846436" cy="585696"/>
        </a:xfrm>
        <a:prstGeom prst="rightArrow">
          <a:avLst>
            <a:gd name="adj1" fmla="val 60000"/>
            <a:gd name="adj2" fmla="val 50000"/>
          </a:avLst>
        </a:prstGeom>
        <a:solidFill>
          <a:srgbClr val="51E905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500" kern="1200"/>
        </a:p>
      </dsp:txBody>
      <dsp:txXfrm>
        <a:off x="3680467" y="2075062"/>
        <a:ext cx="670727" cy="351418"/>
      </dsp:txXfrm>
    </dsp:sp>
    <dsp:sp modelId="{7307CDCC-85E5-44E3-B1EB-105CE2B752FE}">
      <dsp:nvSpPr>
        <dsp:cNvPr id="0" name=""/>
        <dsp:cNvSpPr/>
      </dsp:nvSpPr>
      <dsp:spPr>
        <a:xfrm>
          <a:off x="5750933" y="621936"/>
          <a:ext cx="3927638" cy="3275024"/>
        </a:xfrm>
        <a:prstGeom prst="ellipse">
          <a:avLst/>
        </a:prstGeom>
        <a:solidFill>
          <a:srgbClr val="0024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2400" b="1" kern="1200" dirty="0" err="1">
              <a:solidFill>
                <a:srgbClr val="7BDF43"/>
              </a:solidFill>
              <a:latin typeface="Segoe UI" panose="020B0502040204020203" pitchFamily="34" charset="0"/>
              <a:cs typeface="Segoe UI" panose="020B0502040204020203" pitchFamily="34" charset="0"/>
            </a:rPr>
            <a:t>Turnaround</a:t>
          </a:r>
          <a:r>
            <a:rPr lang="hu-HU" sz="2400" b="1" kern="1200" dirty="0">
              <a:solidFill>
                <a:srgbClr val="7BDF43"/>
              </a:solidFill>
              <a:latin typeface="Segoe UI" panose="020B0502040204020203" pitchFamily="34" charset="0"/>
              <a:cs typeface="Segoe UI" panose="020B0502040204020203" pitchFamily="34" charset="0"/>
            </a:rPr>
            <a:t> helyzet – életszakasz azonosítás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2400" b="1" kern="1200" dirty="0">
              <a:solidFill>
                <a:srgbClr val="7BDF43"/>
              </a:solidFill>
              <a:latin typeface="Segoe UI" panose="020B0502040204020203" pitchFamily="34" charset="0"/>
              <a:cs typeface="Segoe UI" panose="020B0502040204020203" pitchFamily="34" charset="0"/>
            </a:rPr>
            <a:t>és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2400" b="1" kern="1200" dirty="0">
              <a:solidFill>
                <a:srgbClr val="7BDF43"/>
              </a:solidFill>
              <a:latin typeface="Segoe UI" panose="020B0502040204020203" pitchFamily="34" charset="0"/>
              <a:cs typeface="Segoe UI" panose="020B0502040204020203" pitchFamily="34" charset="0"/>
            </a:rPr>
            <a:t>oki terápia</a:t>
          </a:r>
        </a:p>
      </dsp:txBody>
      <dsp:txXfrm>
        <a:off x="6326122" y="1101552"/>
        <a:ext cx="2777260" cy="2315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08653-B26B-4541-85D0-A0CB61828688}">
      <dsp:nvSpPr>
        <dsp:cNvPr id="0" name=""/>
        <dsp:cNvSpPr/>
      </dsp:nvSpPr>
      <dsp:spPr>
        <a:xfrm>
          <a:off x="5544" y="681975"/>
          <a:ext cx="2125378" cy="85015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MŰKÖDÉSI HATÉKONYSÁG JAVÍTÁSA</a:t>
          </a:r>
        </a:p>
      </dsp:txBody>
      <dsp:txXfrm>
        <a:off x="5544" y="681975"/>
        <a:ext cx="2125378" cy="850151"/>
      </dsp:txXfrm>
    </dsp:sp>
    <dsp:sp modelId="{FE8DDD14-F207-45F6-A568-F6949B6FBA9E}">
      <dsp:nvSpPr>
        <dsp:cNvPr id="0" name=""/>
        <dsp:cNvSpPr/>
      </dsp:nvSpPr>
      <dsp:spPr>
        <a:xfrm>
          <a:off x="5544" y="1532126"/>
          <a:ext cx="2125378" cy="2810880"/>
        </a:xfrm>
        <a:prstGeom prst="rect">
          <a:avLst/>
        </a:prstGeom>
        <a:solidFill>
          <a:srgbClr val="D2DEE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Folyamat </a:t>
          </a:r>
          <a:r>
            <a:rPr lang="hu-HU" sz="1600" b="1" kern="1200" dirty="0" err="1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optim</a:t>
          </a:r>
          <a:r>
            <a:rPr lang="hu-HU" sz="1600" b="1" kern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.</a:t>
          </a:r>
          <a:endParaRPr lang="hu-HU" sz="16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Energiaköltségek </a:t>
          </a:r>
          <a:r>
            <a:rPr lang="hu-HU" sz="1600" b="1" kern="1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c</a:t>
          </a:r>
          <a:r>
            <a:rPr lang="hu-HU" sz="1600" b="1" kern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sökkentése</a:t>
          </a:r>
        </a:p>
      </dsp:txBody>
      <dsp:txXfrm>
        <a:off x="5544" y="1532126"/>
        <a:ext cx="2125378" cy="2810880"/>
      </dsp:txXfrm>
    </dsp:sp>
    <dsp:sp modelId="{B02C02E7-9342-4DBE-A5A8-26589EFA1529}">
      <dsp:nvSpPr>
        <dsp:cNvPr id="0" name=""/>
        <dsp:cNvSpPr/>
      </dsp:nvSpPr>
      <dsp:spPr>
        <a:xfrm>
          <a:off x="2428475" y="681975"/>
          <a:ext cx="2125378" cy="85015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ANYAGJELLEGŰ RÁFORDÍTÁSOK CSÖKKENTÉSE</a:t>
          </a:r>
        </a:p>
      </dsp:txBody>
      <dsp:txXfrm>
        <a:off x="2428475" y="681975"/>
        <a:ext cx="2125378" cy="850151"/>
      </dsp:txXfrm>
    </dsp:sp>
    <dsp:sp modelId="{9E90AFFF-87BF-4125-9398-DB6218617B8D}">
      <dsp:nvSpPr>
        <dsp:cNvPr id="0" name=""/>
        <dsp:cNvSpPr/>
      </dsp:nvSpPr>
      <dsp:spPr>
        <a:xfrm>
          <a:off x="2428475" y="1546181"/>
          <a:ext cx="2125378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Beszerzési stratégia áttekintése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Készletgazd.  optimalizálása</a:t>
          </a:r>
        </a:p>
      </dsp:txBody>
      <dsp:txXfrm>
        <a:off x="2428475" y="1546181"/>
        <a:ext cx="2125378" cy="2810880"/>
      </dsp:txXfrm>
    </dsp:sp>
    <dsp:sp modelId="{7CF7EEC3-9907-4A6E-B84B-49A6DD6113B3}">
      <dsp:nvSpPr>
        <dsp:cNvPr id="0" name=""/>
        <dsp:cNvSpPr/>
      </dsp:nvSpPr>
      <dsp:spPr>
        <a:xfrm>
          <a:off x="4851406" y="681975"/>
          <a:ext cx="2125378" cy="85015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MUNKAERŐ ÉS BÉRKTG. OPTIMALIZÁLÁSA</a:t>
          </a:r>
        </a:p>
      </dsp:txBody>
      <dsp:txXfrm>
        <a:off x="4851406" y="681975"/>
        <a:ext cx="2125378" cy="850151"/>
      </dsp:txXfrm>
    </dsp:sp>
    <dsp:sp modelId="{166937BD-9D08-476A-B1D9-C05154026063}">
      <dsp:nvSpPr>
        <dsp:cNvPr id="0" name=""/>
        <dsp:cNvSpPr/>
      </dsp:nvSpPr>
      <dsp:spPr>
        <a:xfrm>
          <a:off x="4851406" y="1532126"/>
          <a:ext cx="2125378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M.erő</a:t>
          </a: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 kihasználás optimalizálása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Képzés</a:t>
          </a:r>
        </a:p>
      </dsp:txBody>
      <dsp:txXfrm>
        <a:off x="4851406" y="1532126"/>
        <a:ext cx="2125378" cy="2810880"/>
      </dsp:txXfrm>
    </dsp:sp>
    <dsp:sp modelId="{9B2D6A39-5667-48C0-9349-76A36C76ADE1}">
      <dsp:nvSpPr>
        <dsp:cNvPr id="0" name=""/>
        <dsp:cNvSpPr/>
      </dsp:nvSpPr>
      <dsp:spPr>
        <a:xfrm>
          <a:off x="7274338" y="653947"/>
          <a:ext cx="2125378" cy="96226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VÁRHATÓ EREDMÉNYEK</a:t>
          </a:r>
        </a:p>
      </dsp:txBody>
      <dsp:txXfrm>
        <a:off x="7274338" y="653947"/>
        <a:ext cx="2125378" cy="962260"/>
      </dsp:txXfrm>
    </dsp:sp>
    <dsp:sp modelId="{F208E2AE-BC03-4013-888C-5ED62BBC727E}">
      <dsp:nvSpPr>
        <dsp:cNvPr id="0" name=""/>
        <dsp:cNvSpPr/>
      </dsp:nvSpPr>
      <dsp:spPr>
        <a:xfrm>
          <a:off x="7274338" y="1560154"/>
          <a:ext cx="2125378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8-10%-os költségcsökkentés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Profitabilitás </a:t>
          </a:r>
          <a:r>
            <a:rPr lang="hu-HU" sz="16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növ</a:t>
          </a: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Pü</a:t>
          </a: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. stabilitás  </a:t>
          </a:r>
        </a:p>
      </dsp:txBody>
      <dsp:txXfrm>
        <a:off x="7274338" y="1560154"/>
        <a:ext cx="2125378" cy="2810880"/>
      </dsp:txXfrm>
    </dsp:sp>
    <dsp:sp modelId="{4219B90B-DC29-4E2B-A533-56764B90EC99}">
      <dsp:nvSpPr>
        <dsp:cNvPr id="0" name=""/>
        <dsp:cNvSpPr/>
      </dsp:nvSpPr>
      <dsp:spPr>
        <a:xfrm>
          <a:off x="9697269" y="579047"/>
          <a:ext cx="2125378" cy="103681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JAVASLATOK ÉS  KÖVETKEZŐ LÉPÉSEK</a:t>
          </a:r>
        </a:p>
      </dsp:txBody>
      <dsp:txXfrm>
        <a:off x="9697269" y="579047"/>
        <a:ext cx="2125378" cy="1036810"/>
      </dsp:txXfrm>
    </dsp:sp>
    <dsp:sp modelId="{D287DD6F-E44E-4AC9-9EEA-6B4084E472C6}">
      <dsp:nvSpPr>
        <dsp:cNvPr id="0" name=""/>
        <dsp:cNvSpPr/>
      </dsp:nvSpPr>
      <dsp:spPr>
        <a:xfrm>
          <a:off x="9697269" y="1578791"/>
          <a:ext cx="2125378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Folyamatos monitorozás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Kockázatkezelés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Stratégiai partnerségek</a:t>
          </a:r>
        </a:p>
      </dsp:txBody>
      <dsp:txXfrm>
        <a:off x="9697269" y="1578791"/>
        <a:ext cx="2125378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2ED7F-D40E-47F8-8342-5AF52377E6AF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0FEE-21E5-4246-A37D-4D3CF54BBD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43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mesterséges intelligencia és a fenntartható gyakorlatok metszéspontja a vállalati pénzügyek innovációjának meggyőző indoka. Azt vizsgáljuk, hogy a mesterséges intelligencia integrálása a pénzügyi funkcióba hogyan forradalmasítja a fenntarthatósággal kapcsolatos megközelítést, növelve a hatékonyságot és eredményességet. Egy olyan környezetben, ahol a szabályozási nyomás és a fogyasztók etikus üzleti gyakorlatokkal szembeni elvárásai egyre nőnek, az AI soha nem látott képességeket kínál az adatelemzés, a prediktív modellezés és a működés optimalizálása terén.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40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AI technológiai átvétel arra készteti a vállalatokat, hogy 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45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AI technológiai átvétel arra készteti a vállalatokat, hogy 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78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AI technológiai átvétel arra készteti a vállalatokat, hogy 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95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AI technológiai átvétel arra készteti a vállalatokat, hogy 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37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CF86-CC41-49B4-AF59-CF46113AE2B5}" type="datetimeFigureOut">
              <a:rPr lang="hu-HU" smtClean="0"/>
              <a:t>2024. 10. 09.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BD44707-58D2-C1ED-0CA9-2CCD8B376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09824F6-D260-C278-7E1D-EF1F94BE7D8E}"/>
              </a:ext>
            </a:extLst>
          </p:cNvPr>
          <p:cNvSpPr/>
          <p:nvPr/>
        </p:nvSpPr>
        <p:spPr>
          <a:xfrm>
            <a:off x="1" y="5814907"/>
            <a:ext cx="48674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05C2CB0-F906-B8AC-825E-568BC4986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8" y="6012587"/>
            <a:ext cx="5346176" cy="73573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5D19E4A-5247-A028-9A23-EB89C7C6E61A}"/>
              </a:ext>
            </a:extLst>
          </p:cNvPr>
          <p:cNvSpPr txBox="1">
            <a:spLocks/>
          </p:cNvSpPr>
          <p:nvPr/>
        </p:nvSpPr>
        <p:spPr>
          <a:xfrm>
            <a:off x="1676588" y="-102087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2200" b="1" dirty="0">
                <a:solidFill>
                  <a:srgbClr val="00245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 MODERN VÁLLALATI PÉNZÜGYEK </a:t>
            </a:r>
            <a:r>
              <a:rPr lang="hu-HU" sz="2200" b="1" dirty="0">
                <a:solidFill>
                  <a:srgbClr val="00245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</a:t>
            </a:r>
            <a:r>
              <a:rPr lang="hu-HU" sz="2200" b="1" dirty="0">
                <a:solidFill>
                  <a:srgbClr val="00245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LKALMAZÁSA, AVAGY </a:t>
            </a:r>
          </a:p>
          <a:p>
            <a:pPr>
              <a:lnSpc>
                <a:spcPct val="100000"/>
              </a:lnSpc>
            </a:pPr>
            <a:r>
              <a:rPr lang="hu-HU" sz="2200" b="1" dirty="0">
                <a:solidFill>
                  <a:srgbClr val="00245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EGY ALTERNATÍV PÉNZÜGYI KORAI FIGYELMEZTETŐ RENDSZER BEMUTATÁSA</a:t>
            </a:r>
            <a:endParaRPr lang="hu-HU" sz="2200" b="1" dirty="0">
              <a:solidFill>
                <a:srgbClr val="002454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E2A7739-6857-1633-301B-3A8F9E60215B}"/>
              </a:ext>
            </a:extLst>
          </p:cNvPr>
          <p:cNvSpPr/>
          <p:nvPr/>
        </p:nvSpPr>
        <p:spPr>
          <a:xfrm>
            <a:off x="1" y="5814907"/>
            <a:ext cx="48674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17081A6-D7E9-1B10-506B-8CC24829F9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8" y="6012587"/>
            <a:ext cx="5346176" cy="735738"/>
          </a:xfrm>
          <a:prstGeom prst="rect">
            <a:avLst/>
          </a:prstGeom>
        </p:spPr>
      </p:pic>
      <p:sp>
        <p:nvSpPr>
          <p:cNvPr id="12" name="Alcím 9">
            <a:extLst>
              <a:ext uri="{FF2B5EF4-FFF2-40B4-BE49-F238E27FC236}">
                <a16:creationId xmlns:a16="http://schemas.microsoft.com/office/drawing/2014/main" id="{A3211B50-ED8C-885C-0C51-50533F38C754}"/>
              </a:ext>
            </a:extLst>
          </p:cNvPr>
          <p:cNvSpPr txBox="1">
            <a:spLocks/>
          </p:cNvSpPr>
          <p:nvPr/>
        </p:nvSpPr>
        <p:spPr>
          <a:xfrm>
            <a:off x="1941341" y="1467677"/>
            <a:ext cx="8609427" cy="4145331"/>
          </a:xfrm>
          <a:prstGeom prst="rect">
            <a:avLst/>
          </a:prstGeom>
          <a:solidFill>
            <a:srgbClr val="3A445D"/>
          </a:solidFill>
          <a:ln w="76200">
            <a:solidFill>
              <a:srgbClr val="51E90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b="1" dirty="0">
                <a:solidFill>
                  <a:srgbClr val="FFFFFF"/>
                </a:solidFill>
                <a:cs typeface="Segoe UI" panose="020B0502040204020203" pitchFamily="34" charset="0"/>
              </a:rPr>
              <a:t>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cs typeface="Segoe UI" panose="020B0502040204020203" pitchFamily="34" charset="0"/>
              </a:rPr>
              <a:t>                                                             El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őadó                                              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Előadó</a:t>
            </a:r>
            <a:endParaRPr lang="hu-HU" sz="14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Dr.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               FEJES Judit Katalin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endParaRPr lang="hu-HU" sz="14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tudományos dékánhelyettes                         mesteroktató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tudományos munkatárs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pénzügyi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turnaround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szakértő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4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„Mérleg és Kihívások – Értékteremtés-Fenntarthatóság-Digitalizáció”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XIII. Nemzetközi Tudományos Konferencia – Lillafüred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Gazdálkodás – Pénzügyek szekció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2024. október 10-11.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cs typeface="Segoe UI" panose="020B0502040204020203" pitchFamily="34" charset="0"/>
              </a:rPr>
              <a:t>                                                                 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DC7A16B-6255-C60E-530D-53AAA3F99F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96" y="1620729"/>
            <a:ext cx="1660789" cy="1684912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FD46524-B8C0-8197-B8AB-96D0AD01B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4" y="1620730"/>
            <a:ext cx="1640463" cy="16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BFE74404-13BD-6D92-35D1-61BF511F5B0F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D5E021B-AC29-1F11-D74A-C08763B673B5}"/>
              </a:ext>
            </a:extLst>
          </p:cNvPr>
          <p:cNvSpPr txBox="1"/>
          <p:nvPr/>
        </p:nvSpPr>
        <p:spPr>
          <a:xfrm>
            <a:off x="106017" y="1249686"/>
            <a:ext cx="11967088" cy="888128"/>
          </a:xfrm>
          <a:prstGeom prst="rect">
            <a:avLst/>
          </a:prstGeom>
          <a:solidFill>
            <a:srgbClr val="7BDF4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ts val="3200"/>
              </a:lnSpc>
              <a:buSzPts val="1200"/>
              <a:tabLst>
                <a:tab pos="212090" algn="l"/>
                <a:tab pos="1298575" algn="l"/>
              </a:tabLst>
            </a:pP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hu-HU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gazdálkodás erős pontjai (</a:t>
            </a:r>
            <a:r>
              <a:rPr lang="hu-HU" sz="26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Helyzetelemzés</a:t>
            </a:r>
            <a:r>
              <a:rPr lang="hu-HU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), kedvező eredmény-alakulás, sikeres növekedés vagy válságból eredményes fordulat (</a:t>
            </a:r>
            <a:r>
              <a:rPr lang="hu-HU" sz="26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 elemzés</a:t>
            </a:r>
            <a:r>
              <a:rPr lang="hu-HU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  <a:endParaRPr lang="hu-H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7425761-0AC2-8120-98E9-73E9FA31297E}"/>
              </a:ext>
            </a:extLst>
          </p:cNvPr>
          <p:cNvSpPr txBox="1"/>
          <p:nvPr/>
        </p:nvSpPr>
        <p:spPr>
          <a:xfrm>
            <a:off x="119271" y="4295442"/>
            <a:ext cx="11954210" cy="7737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r>
              <a:rPr lang="hu-HU" sz="2600" i="1" spc="-6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áltozatlan</a:t>
            </a:r>
            <a:r>
              <a:rPr lang="hu-HU" sz="2600" spc="-5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eredmény</a:t>
            </a:r>
            <a:r>
              <a:rPr lang="hu-HU" sz="2600" spc="-5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</a:t>
            </a:r>
            <a:r>
              <a:rPr lang="hu-HU" sz="2600" b="1" spc="-5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b="1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elemzés</a:t>
            </a:r>
            <a:r>
              <a:rPr lang="hu-HU" sz="2600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endParaRPr lang="hu-HU" sz="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015BD69-36AF-F2AE-1F4A-32A3A938D4EF}"/>
              </a:ext>
            </a:extLst>
          </p:cNvPr>
          <p:cNvSpPr txBox="1"/>
          <p:nvPr/>
        </p:nvSpPr>
        <p:spPr>
          <a:xfrm>
            <a:off x="110592" y="2155428"/>
            <a:ext cx="11954210" cy="773738"/>
          </a:xfrm>
          <a:prstGeom prst="rect">
            <a:avLst/>
          </a:prstGeom>
          <a:solidFill>
            <a:srgbClr val="D0E20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r>
              <a:rPr lang="hu-HU" sz="2600" spc="-15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válság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gyenge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jelzése, figyelmeztető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jel</a:t>
            </a:r>
            <a:r>
              <a:rPr lang="hu-HU" sz="2600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</a:t>
            </a:r>
            <a:r>
              <a:rPr lang="hu-HU" sz="2600" b="1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elemzés</a:t>
            </a:r>
            <a:r>
              <a:rPr lang="hu-HU" sz="2600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endParaRPr lang="hu-HU" sz="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8DC3DCD-1ED1-510E-CFB6-DCA8932C96E7}"/>
              </a:ext>
            </a:extLst>
          </p:cNvPr>
          <p:cNvSpPr txBox="1"/>
          <p:nvPr/>
        </p:nvSpPr>
        <p:spPr>
          <a:xfrm>
            <a:off x="118894" y="2949652"/>
            <a:ext cx="11954211" cy="1323439"/>
          </a:xfrm>
          <a:prstGeom prst="rect">
            <a:avLst/>
          </a:prstGeom>
          <a:solidFill>
            <a:srgbClr val="DF434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 gazdálkodás gyenge pontja, az adott cégkockázat magas szintje 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Helyzetelemzés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), válság erős jelzése, az adott cégkockázatok tartósan magas szintje 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 elemzés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  <a:endParaRPr lang="hu-HU" sz="2600" dirty="0"/>
          </a:p>
        </p:txBody>
      </p:sp>
      <p:pic>
        <p:nvPicPr>
          <p:cNvPr id="14" name="Kép 13" descr="Nincs elérhető leírás.">
            <a:extLst>
              <a:ext uri="{FF2B5EF4-FFF2-40B4-BE49-F238E27FC236}">
                <a16:creationId xmlns:a16="http://schemas.microsoft.com/office/drawing/2014/main" id="{2143426C-0BF9-F071-1D51-7007D8CA5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5" y="104345"/>
            <a:ext cx="1723551" cy="898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5716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1910A8-19EA-4E9A-D4BA-3C64E15BF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4236CE7D-DFA3-7C56-A81F-B7527377D8C0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Folyamatábra: Feldolgozás 42">
            <a:extLst>
              <a:ext uri="{FF2B5EF4-FFF2-40B4-BE49-F238E27FC236}">
                <a16:creationId xmlns:a16="http://schemas.microsoft.com/office/drawing/2014/main" id="{51735958-FCD8-A558-2078-29655BEACA7A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2759404F-DF7A-9E76-3AE8-9C8CFEB22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15049"/>
              </p:ext>
            </p:extLst>
          </p:nvPr>
        </p:nvGraphicFramePr>
        <p:xfrm>
          <a:off x="182884" y="975697"/>
          <a:ext cx="11838214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866">
                  <a:extLst>
                    <a:ext uri="{9D8B030D-6E8A-4147-A177-3AD203B41FA5}">
                      <a16:colId xmlns:a16="http://schemas.microsoft.com/office/drawing/2014/main" val="3599362647"/>
                    </a:ext>
                  </a:extLst>
                </a:gridCol>
                <a:gridCol w="5989269">
                  <a:extLst>
                    <a:ext uri="{9D8B030D-6E8A-4147-A177-3AD203B41FA5}">
                      <a16:colId xmlns:a16="http://schemas.microsoft.com/office/drawing/2014/main" val="1328281788"/>
                    </a:ext>
                  </a:extLst>
                </a:gridCol>
                <a:gridCol w="4961079">
                  <a:extLst>
                    <a:ext uri="{9D8B030D-6E8A-4147-A177-3AD203B41FA5}">
                      <a16:colId xmlns:a16="http://schemas.microsoft.com/office/drawing/2014/main" val="58115967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Megnevezés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5226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000" b="1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kern="100" dirty="0" err="1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Jövedelemterm</a:t>
                      </a:r>
                      <a:r>
                        <a:rPr lang="hu-HU" sz="2200" b="1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képesség</a:t>
                      </a:r>
                      <a:endParaRPr lang="hu-HU" sz="2200" b="1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lvl="1" algn="ctr"/>
                      <a:endParaRPr lang="hu-HU" sz="2200" dirty="0">
                        <a:solidFill>
                          <a:srgbClr val="002454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ÉNÁ változása (ezer HUF)</a:t>
                      </a:r>
                      <a:endParaRPr lang="hu-HU" sz="24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+12 868 418,00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362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Bruttó profithányad</a:t>
                      </a:r>
                      <a:endParaRPr lang="hu-HU" sz="24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-3,02%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162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Működési profithányad</a:t>
                      </a:r>
                      <a:endParaRPr lang="hu-HU" sz="24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-2,32% 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62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Nettó profithányad</a:t>
                      </a:r>
                      <a:endParaRPr lang="hu-HU" sz="2400" dirty="0">
                        <a:solidFill>
                          <a:srgbClr val="0024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-2,11%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82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kern="100" dirty="0" err="1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Árbev</a:t>
                      </a:r>
                      <a:r>
                        <a:rPr lang="hu-HU" sz="24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arányos összköltség</a:t>
                      </a:r>
                      <a:endParaRPr lang="hu-HU" sz="24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+0,03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363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Nyereség arányos összköltség</a:t>
                      </a:r>
                      <a:endParaRPr lang="hu-HU" sz="2400" dirty="0">
                        <a:solidFill>
                          <a:srgbClr val="002454"/>
                        </a:solidFill>
                      </a:endParaRPr>
                    </a:p>
                  </a:txBody>
                  <a:tcPr marL="24440" marR="2444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+26,00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534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Fedezeti árbevétel profit alapon (ezer HUF)</a:t>
                      </a:r>
                      <a:endParaRPr lang="hu-HU" sz="2400" dirty="0">
                        <a:solidFill>
                          <a:srgbClr val="002454"/>
                        </a:solidFill>
                      </a:endParaRPr>
                    </a:p>
                  </a:txBody>
                  <a:tcPr marL="24440" marR="2444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+24 421 818,88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665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Fedezeti árbevétel cash alapon (ezer HUF)</a:t>
                      </a:r>
                      <a:endParaRPr lang="hu-HU" sz="2400" dirty="0">
                        <a:solidFill>
                          <a:srgbClr val="002454"/>
                        </a:solidFill>
                      </a:endParaRPr>
                    </a:p>
                  </a:txBody>
                  <a:tcPr marL="24440" marR="2444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+14 648 185,86 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46520"/>
                  </a:ext>
                </a:extLst>
              </a:tr>
            </a:tbl>
          </a:graphicData>
        </a:graphic>
      </p:graphicFrame>
      <p:pic>
        <p:nvPicPr>
          <p:cNvPr id="7" name="Kép 6" descr="Nincs elérhető leírás.">
            <a:extLst>
              <a:ext uri="{FF2B5EF4-FFF2-40B4-BE49-F238E27FC236}">
                <a16:creationId xmlns:a16="http://schemas.microsoft.com/office/drawing/2014/main" id="{B26463A3-BDD1-9CA6-9F70-7A97D778A3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5" y="104345"/>
            <a:ext cx="1723551" cy="898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Folyamatábra: Feldolgozás 7">
            <a:extLst>
              <a:ext uri="{FF2B5EF4-FFF2-40B4-BE49-F238E27FC236}">
                <a16:creationId xmlns:a16="http://schemas.microsoft.com/office/drawing/2014/main" id="{2A883152-010E-E58A-1469-7B7168961EEA}"/>
              </a:ext>
            </a:extLst>
          </p:cNvPr>
          <p:cNvSpPr/>
          <p:nvPr/>
        </p:nvSpPr>
        <p:spPr>
          <a:xfrm>
            <a:off x="8346557" y="1924493"/>
            <a:ext cx="2413591" cy="3166004"/>
          </a:xfrm>
          <a:prstGeom prst="flowChartProcess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5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DD75EE08-34A5-BBDE-62AB-A6F111909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440174"/>
              </p:ext>
            </p:extLst>
          </p:nvPr>
        </p:nvGraphicFramePr>
        <p:xfrm>
          <a:off x="0" y="837200"/>
          <a:ext cx="12192000" cy="608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599362647"/>
                    </a:ext>
                  </a:extLst>
                </a:gridCol>
                <a:gridCol w="5421086">
                  <a:extLst>
                    <a:ext uri="{9D8B030D-6E8A-4147-A177-3AD203B41FA5}">
                      <a16:colId xmlns:a16="http://schemas.microsoft.com/office/drawing/2014/main" val="1328281788"/>
                    </a:ext>
                  </a:extLst>
                </a:gridCol>
                <a:gridCol w="5856514">
                  <a:extLst>
                    <a:ext uri="{9D8B030D-6E8A-4147-A177-3AD203B41FA5}">
                      <a16:colId xmlns:a16="http://schemas.microsoft.com/office/drawing/2014/main" val="58115967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Megnevezés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5226"/>
                  </a:ext>
                </a:extLst>
              </a:tr>
              <a:tr h="258977">
                <a:tc rowSpan="1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1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Pénzügyi folyamatok</a:t>
                      </a:r>
                      <a:endParaRPr lang="hu-HU" sz="1500" dirty="0">
                        <a:solidFill>
                          <a:srgbClr val="002454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Forgótőke (ezer HUF)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-887 879,00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750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Likviditás I.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+0,03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2481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Likviditás II.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+0,04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871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Likviditás III.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+0,07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76175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Tulajdonosi arány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+3,99 %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91555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Eladósodási arány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+0,15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14664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Eszközhatékonyság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+0,34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78556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Lekötött tőke hatékonysága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+0,23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19100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Készletlekötési idő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 nap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79718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Követelések behajtási ideje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-29 nap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89690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Vevői köv. behajtási ideje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 nap</a:t>
                      </a:r>
                    </a:p>
                  </a:txBody>
                  <a:tcPr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49249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endParaRPr lang="hu-H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Pénzeszközök újra felhasználásnak ideje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+1 nap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21398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Szállítói tartozások fizetési ideje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 nap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2221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Időtartam mutató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-32 nap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09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Vevő finanszírozza a szállítót? </a:t>
                      </a:r>
                      <a:endParaRPr lang="hu-HU" sz="1500" kern="100" dirty="0">
                        <a:solidFill>
                          <a:srgbClr val="002454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Nem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856197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ROA</a:t>
                      </a: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-2,62 %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88177"/>
                  </a:ext>
                </a:extLst>
              </a:tr>
              <a:tr h="25897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ROE</a:t>
                      </a: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-9,51 %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0224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500" kern="100" dirty="0">
                          <a:solidFill>
                            <a:srgbClr val="002454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ROI</a:t>
                      </a:r>
                    </a:p>
                  </a:txBody>
                  <a:tcPr marL="24440" marR="24440" marT="0" marB="0" anchor="b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>
                          <a:solidFill>
                            <a:srgbClr val="00245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-4,84 %</a:t>
                      </a:r>
                    </a:p>
                  </a:txBody>
                  <a:tcPr>
                    <a:solidFill>
                      <a:srgbClr val="D0E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84997"/>
                  </a:ext>
                </a:extLst>
              </a:tr>
            </a:tbl>
          </a:graphicData>
        </a:graphic>
      </p:graphicFrame>
      <p:pic>
        <p:nvPicPr>
          <p:cNvPr id="3" name="Kép 2" descr="Nincs elérhető leírás.">
            <a:extLst>
              <a:ext uri="{FF2B5EF4-FFF2-40B4-BE49-F238E27FC236}">
                <a16:creationId xmlns:a16="http://schemas.microsoft.com/office/drawing/2014/main" id="{98C69F0F-7D2C-3AE3-9F1B-D102D08FE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" y="98476"/>
            <a:ext cx="1249216" cy="6514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Folyamatábra: Feldolgozás 3">
            <a:extLst>
              <a:ext uri="{FF2B5EF4-FFF2-40B4-BE49-F238E27FC236}">
                <a16:creationId xmlns:a16="http://schemas.microsoft.com/office/drawing/2014/main" id="{B2585BA6-1FDB-405B-4BEF-B1F406638677}"/>
              </a:ext>
            </a:extLst>
          </p:cNvPr>
          <p:cNvSpPr/>
          <p:nvPr/>
        </p:nvSpPr>
        <p:spPr>
          <a:xfrm>
            <a:off x="8580474" y="4667692"/>
            <a:ext cx="1435396" cy="2190308"/>
          </a:xfrm>
          <a:prstGeom prst="flowChartProcess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olyamatábra: Feldolgozás 4">
            <a:extLst>
              <a:ext uri="{FF2B5EF4-FFF2-40B4-BE49-F238E27FC236}">
                <a16:creationId xmlns:a16="http://schemas.microsoft.com/office/drawing/2014/main" id="{39B91D11-936D-EAD9-9782-56889560778F}"/>
              </a:ext>
            </a:extLst>
          </p:cNvPr>
          <p:cNvSpPr/>
          <p:nvPr/>
        </p:nvSpPr>
        <p:spPr>
          <a:xfrm>
            <a:off x="8580474" y="1181686"/>
            <a:ext cx="1435396" cy="303042"/>
          </a:xfrm>
          <a:prstGeom prst="flowChartProcess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7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Folyamatábra: Feldolgozás 1">
            <a:extLst>
              <a:ext uri="{FF2B5EF4-FFF2-40B4-BE49-F238E27FC236}">
                <a16:creationId xmlns:a16="http://schemas.microsoft.com/office/drawing/2014/main" id="{13DD90B9-C246-35D9-51C7-DA3416EF9D5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2B136E8-59E4-8317-9A4D-46DF5CD2E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A8400AC5-BA15-8AC8-FC82-467450B6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940" y="5070561"/>
            <a:ext cx="2917364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olyamatábra: Feldolgozás 9">
            <a:extLst>
              <a:ext uri="{FF2B5EF4-FFF2-40B4-BE49-F238E27FC236}">
                <a16:creationId xmlns:a16="http://schemas.microsoft.com/office/drawing/2014/main" id="{B5E61412-7371-2266-19CA-69333A8D8EF1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A07BA8-C6EC-0F94-341E-6F2C68FE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1824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" name="Kép 19" descr="Nincs elérhető leírás.">
            <a:extLst>
              <a:ext uri="{FF2B5EF4-FFF2-40B4-BE49-F238E27FC236}">
                <a16:creationId xmlns:a16="http://schemas.microsoft.com/office/drawing/2014/main" id="{E48BE1AD-C0DF-3A12-7FBA-5434890C4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5" y="104345"/>
            <a:ext cx="1723551" cy="898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A9B4B86F-5613-5848-757C-503722314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500325"/>
              </p:ext>
            </p:extLst>
          </p:nvPr>
        </p:nvGraphicFramePr>
        <p:xfrm>
          <a:off x="870156" y="1058908"/>
          <a:ext cx="10430359" cy="41097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23984">
                  <a:extLst>
                    <a:ext uri="{9D8B030D-6E8A-4147-A177-3AD203B41FA5}">
                      <a16:colId xmlns:a16="http://schemas.microsoft.com/office/drawing/2014/main" val="28650083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2287874246"/>
                    </a:ext>
                  </a:extLst>
                </a:gridCol>
                <a:gridCol w="4403865">
                  <a:extLst>
                    <a:ext uri="{9D8B030D-6E8A-4147-A177-3AD203B41FA5}">
                      <a16:colId xmlns:a16="http://schemas.microsoft.com/office/drawing/2014/main" val="1520456106"/>
                    </a:ext>
                  </a:extLst>
                </a:gridCol>
                <a:gridCol w="4058448">
                  <a:extLst>
                    <a:ext uri="{9D8B030D-6E8A-4147-A177-3AD203B41FA5}">
                      <a16:colId xmlns:a16="http://schemas.microsoft.com/office/drawing/2014/main" val="2020304015"/>
                    </a:ext>
                  </a:extLst>
                </a:gridCol>
              </a:tblGrid>
              <a:tr h="1383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Megnevezés</a:t>
                      </a:r>
                    </a:p>
                  </a:txBody>
                  <a:tcPr marL="24440" marR="2444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2023/2022</a:t>
                      </a:r>
                    </a:p>
                  </a:txBody>
                  <a:tcPr marL="24440" marR="2444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46043"/>
                  </a:ext>
                </a:extLst>
              </a:tr>
              <a:tr h="9378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Vagyonszerkezet</a:t>
                      </a:r>
                      <a:endParaRPr lang="hu-HU" sz="17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ctr">
                    <a:solidFill>
                      <a:srgbClr val="CC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Finanszírozási szerkezet</a:t>
                      </a:r>
                    </a:p>
                  </a:txBody>
                  <a:tcPr marL="24440" marR="24440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-36,58%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36425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Banki aranyszabály</a:t>
                      </a:r>
                    </a:p>
                  </a:txBody>
                  <a:tcPr marL="24440" marR="24440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-0,07</a:t>
                      </a:r>
                    </a:p>
                  </a:txBody>
                  <a:tcPr marL="24440" marR="24440" marT="0" marB="0">
                    <a:solidFill>
                      <a:srgbClr val="DF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67707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Finanszírozási aranyszabály</a:t>
                      </a:r>
                    </a:p>
                  </a:txBody>
                  <a:tcPr marL="24440" marR="24440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-0,03</a:t>
                      </a:r>
                    </a:p>
                  </a:txBody>
                  <a:tcPr marL="24440" marR="24440" marT="0" marB="0">
                    <a:solidFill>
                      <a:srgbClr val="DF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010766"/>
                  </a:ext>
                </a:extLst>
              </a:tr>
              <a:tr h="9378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Multikauzális ok-okozat</a:t>
                      </a:r>
                      <a:endParaRPr lang="hu-HU" sz="17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u-HU" sz="1700" b="1" kern="100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DuPont</a:t>
                      </a:r>
                      <a:endParaRPr lang="hu-HU" sz="17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hu-HU" sz="17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Adóteher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+0,02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82750"/>
                  </a:ext>
                </a:extLst>
              </a:tr>
              <a:tr h="937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Kamatteher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0,00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38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Működési profithányad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-2,32%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16584"/>
                  </a:ext>
                </a:extLst>
              </a:tr>
              <a:tr h="937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Eszközhatékonyság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+0,34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89055"/>
                  </a:ext>
                </a:extLst>
              </a:tr>
              <a:tr h="707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Saját tőkeszorzó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-0,35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24914"/>
                  </a:ext>
                </a:extLst>
              </a:tr>
              <a:tr h="0">
                <a:tc rowSpan="7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Cégkockázat</a:t>
                      </a:r>
                      <a:endParaRPr lang="hu-HU" sz="17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CCF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Értékesítési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12  868 418,00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1723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Üzleti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-2  573 219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7618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Finanszírozási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-0,10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7688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Likviditási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Kockázat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4434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Csőd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+471 703 ,00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41745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Befektetési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-0,05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33786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Beruházási</a:t>
                      </a:r>
                      <a:endParaRPr lang="hu-HU" sz="17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7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-0,05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29152"/>
                  </a:ext>
                </a:extLst>
              </a:tr>
            </a:tbl>
          </a:graphicData>
        </a:graphic>
      </p:graphicFrame>
      <p:sp>
        <p:nvSpPr>
          <p:cNvPr id="5" name="Folyamatábra: Feldolgozás 4">
            <a:extLst>
              <a:ext uri="{FF2B5EF4-FFF2-40B4-BE49-F238E27FC236}">
                <a16:creationId xmlns:a16="http://schemas.microsoft.com/office/drawing/2014/main" id="{94E57D2D-FAE5-1E06-1BCB-042D9C66A1DA}"/>
              </a:ext>
            </a:extLst>
          </p:cNvPr>
          <p:cNvSpPr/>
          <p:nvPr/>
        </p:nvSpPr>
        <p:spPr>
          <a:xfrm>
            <a:off x="8556462" y="2578309"/>
            <a:ext cx="1435396" cy="279274"/>
          </a:xfrm>
          <a:prstGeom prst="flowChartProcess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olyamatábra: Feldolgozás 7">
            <a:extLst>
              <a:ext uri="{FF2B5EF4-FFF2-40B4-BE49-F238E27FC236}">
                <a16:creationId xmlns:a16="http://schemas.microsoft.com/office/drawing/2014/main" id="{83124E3C-AC87-3E05-353E-37458199279C}"/>
              </a:ext>
            </a:extLst>
          </p:cNvPr>
          <p:cNvSpPr/>
          <p:nvPr/>
        </p:nvSpPr>
        <p:spPr>
          <a:xfrm>
            <a:off x="8558962" y="3615120"/>
            <a:ext cx="1435396" cy="822580"/>
          </a:xfrm>
          <a:prstGeom prst="flowChartProcess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olyamatábra: Feldolgozás 8">
            <a:extLst>
              <a:ext uri="{FF2B5EF4-FFF2-40B4-BE49-F238E27FC236}">
                <a16:creationId xmlns:a16="http://schemas.microsoft.com/office/drawing/2014/main" id="{0AA2D886-9B57-92AF-14EF-86FBB18A4BAA}"/>
              </a:ext>
            </a:extLst>
          </p:cNvPr>
          <p:cNvSpPr/>
          <p:nvPr/>
        </p:nvSpPr>
        <p:spPr>
          <a:xfrm>
            <a:off x="8570765" y="4661940"/>
            <a:ext cx="1435396" cy="506695"/>
          </a:xfrm>
          <a:prstGeom prst="flowChartProcess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6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Folyamatábra: Feldolgozás 1">
            <a:extLst>
              <a:ext uri="{FF2B5EF4-FFF2-40B4-BE49-F238E27FC236}">
                <a16:creationId xmlns:a16="http://schemas.microsoft.com/office/drawing/2014/main" id="{13DD90B9-C246-35D9-51C7-DA3416EF9D5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2B136E8-59E4-8317-9A4D-46DF5CD2E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A8400AC5-BA15-8AC8-FC82-467450B6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26" y="3337935"/>
            <a:ext cx="2917364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olyamatábra: Feldolgozás 9">
            <a:extLst>
              <a:ext uri="{FF2B5EF4-FFF2-40B4-BE49-F238E27FC236}">
                <a16:creationId xmlns:a16="http://schemas.microsoft.com/office/drawing/2014/main" id="{B5E61412-7371-2266-19CA-69333A8D8EF1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A07BA8-C6EC-0F94-341E-6F2C68FE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1824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" name="Kép 19" descr="Nincs elérhető leírás.">
            <a:extLst>
              <a:ext uri="{FF2B5EF4-FFF2-40B4-BE49-F238E27FC236}">
                <a16:creationId xmlns:a16="http://schemas.microsoft.com/office/drawing/2014/main" id="{E48BE1AD-C0DF-3A12-7FBA-5434890C4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5" y="104345"/>
            <a:ext cx="1723551" cy="898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EE88F084-D05B-113F-7758-BA78A5F2E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89687"/>
              </p:ext>
            </p:extLst>
          </p:nvPr>
        </p:nvGraphicFramePr>
        <p:xfrm>
          <a:off x="799030" y="2059805"/>
          <a:ext cx="10593940" cy="13619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55133">
                  <a:extLst>
                    <a:ext uri="{9D8B030D-6E8A-4147-A177-3AD203B41FA5}">
                      <a16:colId xmlns:a16="http://schemas.microsoft.com/office/drawing/2014/main" val="3521766485"/>
                    </a:ext>
                  </a:extLst>
                </a:gridCol>
                <a:gridCol w="6338807">
                  <a:extLst>
                    <a:ext uri="{9D8B030D-6E8A-4147-A177-3AD203B41FA5}">
                      <a16:colId xmlns:a16="http://schemas.microsoft.com/office/drawing/2014/main" val="3178483810"/>
                    </a:ext>
                  </a:extLst>
                </a:gridCol>
              </a:tblGrid>
              <a:tr h="9652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445D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 növekedés lehetőség </a:t>
                      </a:r>
                      <a:r>
                        <a:rPr kumimoji="0" lang="hu-HU" altLang="hu-HU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A445D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pü</a:t>
                      </a:r>
                      <a:r>
                        <a:rPr kumimoji="0" lang="hu-HU" alt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445D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. mérlegelése 2024. évre</a:t>
                      </a:r>
                      <a:endParaRPr kumimoji="0" lang="hu-HU" alt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A445D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940813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Belső növekedési ráta</a:t>
                      </a:r>
                      <a:endParaRPr lang="hu-HU" sz="18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4%</a:t>
                      </a:r>
                      <a:endParaRPr lang="hu-HU" sz="18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410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Fenntartható növekedési ráta</a:t>
                      </a:r>
                      <a:endParaRPr lang="hu-HU" sz="18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hu-HU" sz="18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230821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Külső finanszírozási  igény</a:t>
                      </a:r>
                      <a:endParaRPr lang="hu-HU" sz="18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-2 640 129,00 ezer forint változatlan tőkeszerkezetnél</a:t>
                      </a:r>
                      <a:endParaRPr lang="hu-HU" sz="1800" b="1" kern="10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386806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Forgótőke igény</a:t>
                      </a:r>
                      <a:endParaRPr lang="hu-HU" sz="1800" b="1" kern="10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7 792 281 ezer forint forgótőke többlet</a:t>
                      </a:r>
                      <a:endParaRPr lang="hu-HU" sz="18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67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22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pic>
        <p:nvPicPr>
          <p:cNvPr id="2" name="Kép 1" descr="A képen szöveg, óra látható&#10;&#10;Automatikusan generált leírás">
            <a:extLst>
              <a:ext uri="{FF2B5EF4-FFF2-40B4-BE49-F238E27FC236}">
                <a16:creationId xmlns:a16="http://schemas.microsoft.com/office/drawing/2014/main" id="{FF038BF9-DD48-E634-6E50-0E21E46B5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2" y="130549"/>
            <a:ext cx="1085358" cy="883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829678F-1C29-FFF5-CC44-3767867C202D}"/>
              </a:ext>
            </a:extLst>
          </p:cNvPr>
          <p:cNvSpPr txBox="1"/>
          <p:nvPr/>
        </p:nvSpPr>
        <p:spPr>
          <a:xfrm>
            <a:off x="123984" y="288055"/>
            <a:ext cx="1085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VÁLLALATI PÉNZÜGYI MESTERSÉGES INTELLIGENCIA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137149D-D84F-0BC7-1083-94EE908AA241}"/>
              </a:ext>
            </a:extLst>
          </p:cNvPr>
          <p:cNvSpPr txBox="1"/>
          <p:nvPr/>
        </p:nvSpPr>
        <p:spPr>
          <a:xfrm>
            <a:off x="1" y="1069965"/>
            <a:ext cx="12192000" cy="3985706"/>
          </a:xfrm>
          <a:prstGeom prst="rect">
            <a:avLst/>
          </a:prstGeom>
          <a:solidFill>
            <a:srgbClr val="CCFFFF"/>
          </a:solidFill>
          <a:ln>
            <a:solidFill>
              <a:srgbClr val="3A445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Korai  </a:t>
            </a:r>
            <a:r>
              <a:rPr lang="hu-HU" sz="2300" b="1" dirty="0">
                <a:solidFill>
                  <a:srgbClr val="3333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FIGYELMEZTETÉS	</a:t>
            </a:r>
            <a:r>
              <a:rPr lang="hu-HU" sz="2300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Működési veszteség; </a:t>
            </a:r>
            <a:r>
              <a:rPr lang="hu-HU" sz="2300" b="1" dirty="0" err="1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Üzleti+Likviditási</a:t>
            </a:r>
            <a:r>
              <a:rPr lang="hu-HU" sz="2300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kockázat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 		</a:t>
            </a:r>
            <a:r>
              <a:rPr lang="hu-HU" sz="2300" b="1" dirty="0">
                <a:latin typeface="Segoe UI" panose="020B0502040204020203" pitchFamily="34" charset="0"/>
                <a:cs typeface="Segoe UI" panose="020B0502040204020203" pitchFamily="34" charset="0"/>
                <a:sym typeface="Wingdings"/>
              </a:rPr>
              <a:t></a:t>
            </a:r>
            <a:endParaRPr lang="hu-HU" sz="2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Korai  </a:t>
            </a:r>
            <a:r>
              <a:rPr lang="hu-HU" sz="2300" b="1" dirty="0">
                <a:solidFill>
                  <a:srgbClr val="3333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FELISMERÉS	      </a:t>
            </a:r>
            <a:r>
              <a:rPr lang="hu-HU" sz="23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2300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lehetőségek: növekedés; </a:t>
            </a:r>
          </a:p>
          <a:p>
            <a:pPr algn="just">
              <a:defRPr/>
            </a:pPr>
            <a:r>
              <a:rPr lang="hu-HU" sz="23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 vezetőségnek lépéseket kell tennie a költségek optimalizálása és a jövedelmezőség helyreállítása érdekében.</a:t>
            </a:r>
            <a:r>
              <a:rPr lang="hu-HU" sz="2300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latin typeface="Segoe UI" panose="020B0502040204020203" pitchFamily="34" charset="0"/>
                <a:cs typeface="Segoe UI" panose="020B0502040204020203" pitchFamily="34" charset="0"/>
                <a:sym typeface="Wingdings"/>
              </a:rPr>
              <a:t>		</a:t>
            </a:r>
            <a:endParaRPr lang="hu-HU" sz="2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latin typeface="Segoe UI" panose="020B0502040204020203" pitchFamily="34" charset="0"/>
                <a:cs typeface="Segoe UI" panose="020B0502040204020203" pitchFamily="34" charset="0"/>
              </a:rPr>
              <a:t>Korai </a:t>
            </a:r>
            <a:r>
              <a:rPr lang="hu-HU" sz="2300" b="1" dirty="0">
                <a:solidFill>
                  <a:srgbClr val="3333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FELDERÍTÉS ÉS ELŐREJELZÉS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Költségcsökkentés:</a:t>
            </a:r>
            <a:r>
              <a:rPr lang="hu-HU" sz="2300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hu-HU" sz="2300" dirty="0">
                <a:solidFill>
                  <a:srgbClr val="FF006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</a:t>
            </a:r>
            <a:r>
              <a:rPr lang="hu-HU" sz="2300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eressen lehetőségeket a hatékonyság növelésére</a:t>
            </a:r>
            <a:r>
              <a:rPr lang="hu-HU" sz="2300" dirty="0">
                <a:solidFill>
                  <a:srgbClr val="FF006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!</a:t>
            </a:r>
            <a:endParaRPr lang="hu-HU" sz="2300" dirty="0">
              <a:solidFill>
                <a:srgbClr val="FF0066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Bevételnövelés:</a:t>
            </a:r>
            <a:r>
              <a:rPr lang="hu-HU" sz="2300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Vizsgálja meg a piacokat és termékeket!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Stratégiai beruházások:</a:t>
            </a:r>
            <a:r>
              <a:rPr lang="hu-HU" sz="2300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Fektessen be új technológiákba vagy termékfejlesztésekbe, amelyek hosszú távon javítják a jövedelmezőséget!</a:t>
            </a:r>
            <a:endParaRPr lang="hu-HU" sz="2300" dirty="0">
              <a:solidFill>
                <a:srgbClr val="FF00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lyamatábra: Feldolgozás 4">
            <a:extLst>
              <a:ext uri="{FF2B5EF4-FFF2-40B4-BE49-F238E27FC236}">
                <a16:creationId xmlns:a16="http://schemas.microsoft.com/office/drawing/2014/main" id="{5D9BD758-E445-BFA9-C2D7-D724E996CB4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402D2FE4-5C64-C546-4FC6-7719A5BFCF49}"/>
              </a:ext>
            </a:extLst>
          </p:cNvPr>
          <p:cNvSpPr/>
          <p:nvPr/>
        </p:nvSpPr>
        <p:spPr>
          <a:xfrm>
            <a:off x="81780" y="3557471"/>
            <a:ext cx="9181381" cy="376517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0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pic>
        <p:nvPicPr>
          <p:cNvPr id="2" name="Kép 1" descr="A képen szöveg, óra látható&#10;&#10;Automatikusan generált leírás">
            <a:extLst>
              <a:ext uri="{FF2B5EF4-FFF2-40B4-BE49-F238E27FC236}">
                <a16:creationId xmlns:a16="http://schemas.microsoft.com/office/drawing/2014/main" id="{FF038BF9-DD48-E634-6E50-0E21E46B5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2" y="130549"/>
            <a:ext cx="1085358" cy="883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829678F-1C29-FFF5-CC44-3767867C202D}"/>
              </a:ext>
            </a:extLst>
          </p:cNvPr>
          <p:cNvSpPr txBox="1"/>
          <p:nvPr/>
        </p:nvSpPr>
        <p:spPr>
          <a:xfrm>
            <a:off x="123984" y="288055"/>
            <a:ext cx="1085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VÁLLALATI PÉNZÜGYI MESTERSÉGES INTELLIGENCIA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B90F111-B1D7-5E32-4956-9A825F250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636395"/>
              </p:ext>
            </p:extLst>
          </p:nvPr>
        </p:nvGraphicFramePr>
        <p:xfrm>
          <a:off x="251081" y="520505"/>
          <a:ext cx="11828192" cy="502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Folyamatábra: Feldolgozás 22">
            <a:extLst>
              <a:ext uri="{FF2B5EF4-FFF2-40B4-BE49-F238E27FC236}">
                <a16:creationId xmlns:a16="http://schemas.microsoft.com/office/drawing/2014/main" id="{992CB73D-EEA2-16BB-B74F-B8687B0F4F21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D326916-1826-980E-8E16-F2ED35B2E6D5}"/>
              </a:ext>
            </a:extLst>
          </p:cNvPr>
          <p:cNvSpPr txBox="1"/>
          <p:nvPr/>
        </p:nvSpPr>
        <p:spPr>
          <a:xfrm>
            <a:off x="2090730" y="277758"/>
            <a:ext cx="9179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Költségcsökkentési program: Fókuszálás a JÖVEDELMEZŐSÉG </a:t>
            </a:r>
            <a:r>
              <a:rPr lang="hu-H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NÖVELÉSÉre</a:t>
            </a:r>
            <a:r>
              <a:rPr lang="hu-H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405AAAA-BCC7-5D1D-AB6D-2882A600B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097" y="4831244"/>
            <a:ext cx="2917364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Saját szerkesztés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2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pic>
        <p:nvPicPr>
          <p:cNvPr id="2" name="Kép 1" descr="A képen szöveg, óra látható&#10;&#10;Automatikusan generált leírás">
            <a:extLst>
              <a:ext uri="{FF2B5EF4-FFF2-40B4-BE49-F238E27FC236}">
                <a16:creationId xmlns:a16="http://schemas.microsoft.com/office/drawing/2014/main" id="{FF038BF9-DD48-E634-6E50-0E21E46B5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2" y="130549"/>
            <a:ext cx="1085358" cy="883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829678F-1C29-FFF5-CC44-3767867C202D}"/>
              </a:ext>
            </a:extLst>
          </p:cNvPr>
          <p:cNvSpPr txBox="1"/>
          <p:nvPr/>
        </p:nvSpPr>
        <p:spPr>
          <a:xfrm>
            <a:off x="123984" y="288055"/>
            <a:ext cx="1085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8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VÁLLALATI PÉNZÜGYI MESTERSÉGES INTELLIGENCIA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7485C82-8159-3844-5C0B-819AA0773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62546"/>
              </p:ext>
            </p:extLst>
          </p:nvPr>
        </p:nvGraphicFramePr>
        <p:xfrm>
          <a:off x="0" y="1052724"/>
          <a:ext cx="1219200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6676939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MŰKÖDÉSI HATÉKONYSÁG JAVÍTÁSA</a:t>
                      </a:r>
                      <a:endParaRPr lang="hu-HU" sz="2000" kern="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95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Folyamatoptimalizálás</a:t>
                      </a:r>
                      <a:endParaRPr lang="hu-HU" sz="200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27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Lean</a:t>
                      </a: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módszerek bevezetése </a:t>
                      </a: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termelési és adminisztratív folyamatokban </a:t>
                      </a: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azonosítani és megszüntetni a felesleges lépéseket  </a:t>
                      </a: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csökkenti az idő- és költségfelhasználást</a:t>
                      </a:r>
                      <a:endParaRPr lang="hu-HU" sz="200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77717"/>
                  </a:ext>
                </a:extLst>
              </a:tr>
              <a:tr h="12189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Automatizáció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és digitalizáció </a:t>
                      </a:r>
                      <a:r>
                        <a:rPr lang="hu-HU" sz="2000" b="1" i="1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  <a:r>
                        <a:rPr lang="hu-HU" sz="2000" b="0" i="1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obotized</a:t>
                      </a:r>
                      <a:r>
                        <a:rPr lang="hu-HU" sz="2000" b="0" i="1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u-HU" sz="2000" b="1" i="1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</a:t>
                      </a:r>
                      <a:r>
                        <a:rPr lang="hu-HU" sz="2000" b="0" i="1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rocess</a:t>
                      </a:r>
                      <a:r>
                        <a:rPr lang="hu-HU" sz="2000" b="0" i="1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u-HU" sz="2000" b="1" i="1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lang="hu-HU" sz="2000" b="0" i="1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utomation</a:t>
                      </a:r>
                      <a:r>
                        <a:rPr lang="hu-HU" sz="2000" b="0" i="1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(RPA)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szem. </a:t>
                      </a: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jell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ráf. racionalizálása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termelékenység emelkedik</a:t>
                      </a:r>
                      <a:endParaRPr lang="hu-HU" sz="20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36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tevékenységek digitalizálása (</a:t>
                      </a: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pü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kimutatások készítése)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munkaerő hatékonysága javul</a:t>
                      </a:r>
                      <a:endParaRPr lang="hu-HU" sz="20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20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Energiaköltségek csökkentése</a:t>
                      </a:r>
                      <a:endParaRPr lang="hu-HU" sz="200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47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Energiahatékony technológiák (gépek és világítás) a megújuló   energiaforrások, például napelemek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telepítés lehetősége)</a:t>
                      </a:r>
                      <a:endParaRPr lang="hu-HU" sz="20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64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Energiafogyasztás monitorozása és elemzése lehetővé teszi az azonnali beavatkozást a költségek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csökkentése érdekében</a:t>
                      </a:r>
                      <a:endParaRPr lang="hu-HU" sz="20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761146"/>
                  </a:ext>
                </a:extLst>
              </a:tr>
            </a:tbl>
          </a:graphicData>
        </a:graphic>
      </p:graphicFrame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C3E95EE7-B03D-7C2E-7CBC-971C3ADB6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5308"/>
              </p:ext>
            </p:extLst>
          </p:nvPr>
        </p:nvGraphicFramePr>
        <p:xfrm>
          <a:off x="6184" y="1395535"/>
          <a:ext cx="121920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540743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ANYAGJELLEGŰ RÁFORDÍTÁSOK CSÖKKENTÉSE</a:t>
                      </a:r>
                      <a:endParaRPr lang="hu-HU" sz="2200" kern="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50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Beszerzési stratégia áttekintése</a:t>
                      </a:r>
                      <a:endParaRPr lang="hu-HU" sz="220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9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Központosított beszerzések 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nagyobb tárgyalási erő 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kihasználni a volumen alapú kedvezményeket</a:t>
                      </a:r>
                      <a:endParaRPr lang="hu-HU" sz="22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732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Alternatív </a:t>
                      </a:r>
                      <a:r>
                        <a:rPr lang="hu-HU" sz="22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ktg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hatékonyabb beszállítók keresése, különösen helyi vagy regionális források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bevonásával  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szállítási </a:t>
                      </a:r>
                      <a:r>
                        <a:rPr lang="hu-HU" sz="22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ktg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csökken</a:t>
                      </a:r>
                      <a:endParaRPr lang="hu-HU" sz="22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89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Készletgazdálkodás optimalizálása</a:t>
                      </a:r>
                      <a:endParaRPr lang="hu-HU" sz="220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661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Készletkezelési stratégiák (</a:t>
                      </a:r>
                      <a:r>
                        <a:rPr lang="hu-HU" sz="22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Just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-In-Time) 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készletezési </a:t>
                      </a:r>
                      <a:r>
                        <a:rPr lang="hu-HU" sz="22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ktg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min., tőkelekötést csökkenteni</a:t>
                      </a:r>
                      <a:endParaRPr lang="hu-HU" sz="22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20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Készletek felülvizsgálata 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felesleges vagy lassan mozgó készleteket azonosítani 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likvidálni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kell a </a:t>
                      </a:r>
                      <a:r>
                        <a:rPr lang="hu-HU" sz="22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ktg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hu-HU" sz="22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csökk</a:t>
                      </a:r>
                      <a:r>
                        <a:rPr lang="hu-HU" sz="22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érdekében</a:t>
                      </a:r>
                      <a:endParaRPr lang="hu-HU" sz="22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950697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F39F0300-E997-D336-E424-48B95AF33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78731"/>
              </p:ext>
            </p:extLst>
          </p:nvPr>
        </p:nvGraphicFramePr>
        <p:xfrm>
          <a:off x="0" y="1776060"/>
          <a:ext cx="1219200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578511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MUNKAERŐ ÉS BÉRKTG. OPTIMALIZÁLÁSA</a:t>
                      </a:r>
                      <a:endParaRPr lang="hu-HU" sz="2000" kern="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320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Munkaerő kihasználás optimalizálás</a:t>
                      </a:r>
                      <a:endParaRPr lang="hu-HU" sz="200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08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Telj. értékelési rendszer átlátható és telj. alapú bérstruktúra 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jutalmazza a magas teljesítményt,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ösztönzi a hatékony munkavégzést</a:t>
                      </a:r>
                      <a:endParaRPr lang="hu-HU" sz="20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8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Munkaidő rugalmassága: rugalmas </a:t>
                      </a: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munkaidő+távmunka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lehetősége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m.erő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optimális </a:t>
                      </a: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kihaszn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és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</a:t>
                      </a: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bérktg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csökk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hu-HU" sz="20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0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Képzési programok</a:t>
                      </a:r>
                      <a:endParaRPr lang="hu-HU" sz="200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42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      Munkaerő képzése az új technológiák és módszerek elsajátításába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csökkenteni az időigényes,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      manuális feladatokat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000" b="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41608"/>
                  </a:ext>
                </a:extLst>
              </a:tr>
            </a:tbl>
          </a:graphicData>
        </a:graphic>
      </p:graphicFrame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F9C402EA-D931-16FD-A994-B96AF7F7C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32222"/>
              </p:ext>
            </p:extLst>
          </p:nvPr>
        </p:nvGraphicFramePr>
        <p:xfrm>
          <a:off x="-24984" y="2109441"/>
          <a:ext cx="12192000" cy="3515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1010673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kern="1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VÁRHATÓ EREDMÉNYEK</a:t>
                      </a:r>
                      <a:endParaRPr lang="hu-HU" sz="2000" kern="1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607691"/>
                  </a:ext>
                </a:extLst>
              </a:tr>
              <a:tr h="326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8-10%-os költségcsökkentés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4553"/>
                  </a:ext>
                </a:extLst>
              </a:tr>
              <a:tr h="320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Profitabilitás növekedése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9840"/>
                  </a:ext>
                </a:extLst>
              </a:tr>
              <a:tr h="320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0" kern="1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Pü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. stabilitás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26458"/>
                  </a:ext>
                </a:extLst>
              </a:tr>
              <a:tr h="31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JAVASLATOK ÉS KÖVETKEZŐ LÉPÉSEK</a:t>
                      </a:r>
                      <a:endParaRPr lang="hu-HU" sz="2000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85560"/>
                  </a:ext>
                </a:extLst>
              </a:tr>
              <a:tr h="320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hu-HU" sz="2000" b="1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Folyamatos monitorozás és felülvizsgálat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valós idejű és azonosítja a megtakarítási lehetőségeket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989464"/>
                  </a:ext>
                </a:extLst>
              </a:tr>
              <a:tr h="6415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hu-HU" sz="2000" b="1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Kockázatkezelés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– beszállítói láncok zavarai, a munkaerő elégedettségének csökkenése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átfogó kockázatkezelési stratégia kialakítása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02859"/>
                  </a:ext>
                </a:extLst>
              </a:tr>
              <a:tr h="320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hu-HU" sz="2000" b="1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Stratégiai partnerségek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 kulcsfontosságú beszállítókkal, hosszú távú együttműködési megállapodások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59923"/>
                  </a:ext>
                </a:extLst>
              </a:tr>
              <a:tr h="641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ÖSSZEGZÉS – </a:t>
                      </a:r>
                      <a:r>
                        <a:rPr lang="hu-HU" sz="2000" b="0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Az ajánlott lépések következetes végrehajtásával a vállalat jelentős pénzügyi előnyökre tehet szert, miközben fenntartja működésének fenntarthatóságát és rugalmasságát.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30258"/>
                  </a:ext>
                </a:extLst>
              </a:tr>
            </a:tbl>
          </a:graphicData>
        </a:graphic>
      </p:graphicFrame>
      <p:sp>
        <p:nvSpPr>
          <p:cNvPr id="11" name="Folyamatábra: Feldolgozás 10">
            <a:extLst>
              <a:ext uri="{FF2B5EF4-FFF2-40B4-BE49-F238E27FC236}">
                <a16:creationId xmlns:a16="http://schemas.microsoft.com/office/drawing/2014/main" id="{E7B6C3B5-298B-8EFD-B962-0F8AEA6D7622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9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1910A8-19EA-4E9A-D4BA-3C64E15BF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4236CE7D-DFA3-7C56-A81F-B7527377D8C0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E08AECB6-F51C-E3BE-25F6-2DE422559F28}"/>
              </a:ext>
            </a:extLst>
          </p:cNvPr>
          <p:cNvGrpSpPr/>
          <p:nvPr/>
        </p:nvGrpSpPr>
        <p:grpSpPr>
          <a:xfrm>
            <a:off x="1390266" y="2684922"/>
            <a:ext cx="9012692" cy="742737"/>
            <a:chOff x="1032385" y="2927728"/>
            <a:chExt cx="10269900" cy="990314"/>
          </a:xfr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elaxed" fov="2700000">
              <a:rot lat="18854120" lon="448979" rev="21432616"/>
            </a:camera>
            <a:lightRig rig="threePt" dir="t"/>
          </a:scene3d>
        </p:grpSpPr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C5FB36E-1F60-BB5A-E013-D6521B665BD5}"/>
                </a:ext>
              </a:extLst>
            </p:cNvPr>
            <p:cNvSpPr/>
            <p:nvPr/>
          </p:nvSpPr>
          <p:spPr>
            <a:xfrm>
              <a:off x="1032385" y="2939957"/>
              <a:ext cx="2445214" cy="978085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0 w 2445214"/>
                <a:gd name="connsiteY5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6022" tIns="88011" rIns="227396" bIns="88011" spcCol="1270" anchor="ctr"/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3300">
                <a:solidFill>
                  <a:srgbClr val="C00000"/>
                </a:solidFill>
              </a:endParaRPr>
            </a:p>
          </p:txBody>
        </p:sp>
        <p:sp>
          <p:nvSpPr>
            <p:cNvPr id="28" name="Szabadkézi sokszög: alakzat 27">
              <a:extLst>
                <a:ext uri="{FF2B5EF4-FFF2-40B4-BE49-F238E27FC236}">
                  <a16:creationId xmlns:a16="http://schemas.microsoft.com/office/drawing/2014/main" id="{8F6EF82A-BE60-2BC1-4878-A67D03DB68D4}"/>
                </a:ext>
              </a:extLst>
            </p:cNvPr>
            <p:cNvSpPr/>
            <p:nvPr/>
          </p:nvSpPr>
          <p:spPr>
            <a:xfrm>
              <a:off x="2988557" y="2939957"/>
              <a:ext cx="2445214" cy="978085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489043 w 2445214"/>
                <a:gd name="connsiteY5" fmla="*/ 489043 h 978085"/>
                <a:gd name="connsiteX6" fmla="*/ 0 w 2445214"/>
                <a:gd name="connsiteY6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489043" y="489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z="254000"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6794" tIns="60008" rIns="396785" bIns="60008" spcCol="1270" anchor="ctr"/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2250">
                <a:solidFill>
                  <a:srgbClr val="C00000"/>
                </a:solidFill>
              </a:endParaRPr>
            </a:p>
          </p:txBody>
        </p:sp>
        <p:sp>
          <p:nvSpPr>
            <p:cNvPr id="29" name="Szabadkézi sokszög: alakzat 28">
              <a:extLst>
                <a:ext uri="{FF2B5EF4-FFF2-40B4-BE49-F238E27FC236}">
                  <a16:creationId xmlns:a16="http://schemas.microsoft.com/office/drawing/2014/main" id="{6587E09B-38F4-91EC-3C71-8E56791B270C}"/>
                </a:ext>
              </a:extLst>
            </p:cNvPr>
            <p:cNvSpPr/>
            <p:nvPr/>
          </p:nvSpPr>
          <p:spPr>
            <a:xfrm>
              <a:off x="4944728" y="2939953"/>
              <a:ext cx="2445214" cy="978081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489043 w 2445214"/>
                <a:gd name="connsiteY5" fmla="*/ 489043 h 978085"/>
                <a:gd name="connsiteX6" fmla="*/ 0 w 2445214"/>
                <a:gd name="connsiteY6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489043" y="489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z="508000"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6794" tIns="60008" rIns="396785" bIns="60008" spcCol="1270" anchor="ctr"/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2250" dirty="0">
                <a:solidFill>
                  <a:srgbClr val="C00000"/>
                </a:solidFill>
              </a:endParaRPr>
            </a:p>
          </p:txBody>
        </p:sp>
        <p:sp>
          <p:nvSpPr>
            <p:cNvPr id="30" name="Szabadkézi sokszög: alakzat 29">
              <a:extLst>
                <a:ext uri="{FF2B5EF4-FFF2-40B4-BE49-F238E27FC236}">
                  <a16:creationId xmlns:a16="http://schemas.microsoft.com/office/drawing/2014/main" id="{C85D824A-5FCF-E10B-E3EB-58B18ED2D274}"/>
                </a:ext>
              </a:extLst>
            </p:cNvPr>
            <p:cNvSpPr/>
            <p:nvPr/>
          </p:nvSpPr>
          <p:spPr>
            <a:xfrm>
              <a:off x="6900900" y="2927728"/>
              <a:ext cx="2445214" cy="978083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489043 w 2445214"/>
                <a:gd name="connsiteY5" fmla="*/ 489043 h 978085"/>
                <a:gd name="connsiteX6" fmla="*/ 0 w 2445214"/>
                <a:gd name="connsiteY6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489043" y="489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z="762000"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16801" tIns="100013" rIns="416788" bIns="100013" spcCol="1270" anchor="ctr"/>
            <a:lstStyle/>
            <a:p>
              <a:pPr algn="ctr" defTabSz="16668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3750" dirty="0">
                <a:solidFill>
                  <a:srgbClr val="C00000"/>
                </a:solidFill>
              </a:endParaRPr>
            </a:p>
          </p:txBody>
        </p:sp>
        <p:sp>
          <p:nvSpPr>
            <p:cNvPr id="31" name="Szabadkézi sokszög: alakzat 30">
              <a:extLst>
                <a:ext uri="{FF2B5EF4-FFF2-40B4-BE49-F238E27FC236}">
                  <a16:creationId xmlns:a16="http://schemas.microsoft.com/office/drawing/2014/main" id="{772FA70F-A062-8F3E-056B-8311A39F8433}"/>
                </a:ext>
              </a:extLst>
            </p:cNvPr>
            <p:cNvSpPr/>
            <p:nvPr/>
          </p:nvSpPr>
          <p:spPr>
            <a:xfrm>
              <a:off x="8857071" y="2939957"/>
              <a:ext cx="2445214" cy="978085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489043 w 2445214"/>
                <a:gd name="connsiteY5" fmla="*/ 489043 h 978085"/>
                <a:gd name="connsiteX6" fmla="*/ 0 w 2445214"/>
                <a:gd name="connsiteY6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489043" y="489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z="1016000"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16801" tIns="100013" rIns="416788" bIns="100013" spcCol="1270" anchor="ctr"/>
            <a:lstStyle/>
            <a:p>
              <a:pPr algn="ctr" defTabSz="16668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3750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Szövegdoboz 9">
            <a:extLst>
              <a:ext uri="{FF2B5EF4-FFF2-40B4-BE49-F238E27FC236}">
                <a16:creationId xmlns:a16="http://schemas.microsoft.com/office/drawing/2014/main" id="{0A89AA23-676E-5B6A-934A-7BCFC86A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267" y="3851384"/>
            <a:ext cx="1830816" cy="12464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TECHNOLÓGIAI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FORRADALOM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automatizálás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gépi tanulás  </a:t>
            </a:r>
            <a:r>
              <a:rPr lang="hu-HU" altLang="hu-HU" sz="1500" b="1" dirty="0" err="1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adatfeldolg</a:t>
            </a: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hu-HU" altLang="hu-HU" sz="1500" b="1" dirty="0">
              <a:solidFill>
                <a:srgbClr val="51E90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Szövegdoboz 10">
            <a:extLst>
              <a:ext uri="{FF2B5EF4-FFF2-40B4-BE49-F238E27FC236}">
                <a16:creationId xmlns:a16="http://schemas.microsoft.com/office/drawing/2014/main" id="{27665551-C44C-6F32-1BDC-F7EF13AE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535" y="3817012"/>
            <a:ext cx="1652803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EWS KIÉPÍTÉS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prediktív analitika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(2-4. generáció)</a:t>
            </a:r>
          </a:p>
        </p:txBody>
      </p:sp>
      <p:sp>
        <p:nvSpPr>
          <p:cNvPr id="34" name="Szövegdoboz 12">
            <a:extLst>
              <a:ext uri="{FF2B5EF4-FFF2-40B4-BE49-F238E27FC236}">
                <a16:creationId xmlns:a16="http://schemas.microsoft.com/office/drawing/2014/main" id="{50D9C8FE-DB9F-4C55-4330-F296EB55E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735" y="3804400"/>
            <a:ext cx="1675301" cy="12464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INNOVÁCIÓ ÉS FENNTARTH.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„kéz a kézben”;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fenntartható fejlesztési alap</a:t>
            </a:r>
            <a:endParaRPr lang="hu-HU" altLang="hu-HU" sz="1500" b="1" dirty="0">
              <a:solidFill>
                <a:srgbClr val="51E90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Szövegdoboz 13">
            <a:extLst>
              <a:ext uri="{FF2B5EF4-FFF2-40B4-BE49-F238E27FC236}">
                <a16:creationId xmlns:a16="http://schemas.microsoft.com/office/drawing/2014/main" id="{5E2BC0FB-FA34-66B5-1204-3BA70435A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043" y="3804401"/>
            <a:ext cx="1744138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PERSPEKTÍVA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tudástranszfer;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digitális innovációk</a:t>
            </a:r>
            <a:endParaRPr lang="hu-HU" altLang="hu-HU" sz="1500" b="1" dirty="0">
              <a:solidFill>
                <a:srgbClr val="33CC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335431F4-C482-67AB-255B-0063501102AE}"/>
              </a:ext>
            </a:extLst>
          </p:cNvPr>
          <p:cNvCxnSpPr>
            <a:cxnSpLocks/>
          </p:cNvCxnSpPr>
          <p:nvPr/>
        </p:nvCxnSpPr>
        <p:spPr>
          <a:xfrm>
            <a:off x="3285286" y="3808677"/>
            <a:ext cx="0" cy="789115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C18B4AD5-DA77-6145-C8D8-42068616E894}"/>
              </a:ext>
            </a:extLst>
          </p:cNvPr>
          <p:cNvCxnSpPr/>
          <p:nvPr/>
        </p:nvCxnSpPr>
        <p:spPr>
          <a:xfrm>
            <a:off x="5017617" y="3821929"/>
            <a:ext cx="0" cy="85566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FB1C056A-60DF-DB7B-C5DD-E926EE6B6D4B}"/>
              </a:ext>
            </a:extLst>
          </p:cNvPr>
          <p:cNvCxnSpPr/>
          <p:nvPr/>
        </p:nvCxnSpPr>
        <p:spPr>
          <a:xfrm>
            <a:off x="6790270" y="3810661"/>
            <a:ext cx="0" cy="85566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71791683-6278-5F94-4089-457023E20C20}"/>
              </a:ext>
            </a:extLst>
          </p:cNvPr>
          <p:cNvCxnSpPr>
            <a:cxnSpLocks/>
          </p:cNvCxnSpPr>
          <p:nvPr/>
        </p:nvCxnSpPr>
        <p:spPr>
          <a:xfrm>
            <a:off x="8563903" y="3817012"/>
            <a:ext cx="0" cy="85566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Kép 39">
            <a:extLst>
              <a:ext uri="{FF2B5EF4-FFF2-40B4-BE49-F238E27FC236}">
                <a16:creationId xmlns:a16="http://schemas.microsoft.com/office/drawing/2014/main" id="{1980A61D-3678-9E6D-C57A-095175C3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05" y="1632420"/>
            <a:ext cx="115411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zövegdoboz 40">
            <a:extLst>
              <a:ext uri="{FF2B5EF4-FFF2-40B4-BE49-F238E27FC236}">
                <a16:creationId xmlns:a16="http://schemas.microsoft.com/office/drawing/2014/main" id="{01AFD20E-22F6-F75A-5A89-8D6F9C27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106" y="315306"/>
            <a:ext cx="9630703" cy="1107996"/>
          </a:xfrm>
          <a:prstGeom prst="rect">
            <a:avLst/>
          </a:prstGeom>
          <a:solidFill>
            <a:srgbClr val="51E90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8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AI ALAPÚ VÁLLALATI PÉNZÜGYEK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hu-HU" altLang="hu-HU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változ</a:t>
            </a:r>
            <a:r>
              <a:rPr lang="hu-HU" altLang="hu-H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(tat)ások, fordulatok idején a fenntarthatóság jegyében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10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2E13515C-8AA5-FF43-3AC7-E0C6020DA61A}"/>
              </a:ext>
            </a:extLst>
          </p:cNvPr>
          <p:cNvSpPr/>
          <p:nvPr/>
        </p:nvSpPr>
        <p:spPr>
          <a:xfrm>
            <a:off x="3351218" y="3848455"/>
            <a:ext cx="1610846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OKOSAPP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kern="0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SMESBJ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kern="0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EWS 1. generáció </a:t>
            </a:r>
            <a:endParaRPr lang="hu-HU" sz="1500" kern="0" dirty="0">
              <a:solidFill>
                <a:srgbClr val="33CC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Folyamatábra: Feldolgozás 42">
            <a:extLst>
              <a:ext uri="{FF2B5EF4-FFF2-40B4-BE49-F238E27FC236}">
                <a16:creationId xmlns:a16="http://schemas.microsoft.com/office/drawing/2014/main" id="{51735958-FCD8-A558-2078-29655BEACA7A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5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0" y="1997871"/>
            <a:ext cx="5022574" cy="3811588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módszert ajánljuk azoknak, akik megoldani szeretnék a bajokat a túlélés és aggódás helyett. </a:t>
            </a:r>
            <a:endParaRPr lang="hu-HU" altLang="hu-HU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3041B8C-4644-1A9D-61B7-C5E73AF5C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A71537B-0D43-774B-3D08-EDE3A1629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3" y="6023788"/>
            <a:ext cx="5346176" cy="73573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307EB4E-AED7-385B-0064-394292327FE9}"/>
              </a:ext>
            </a:extLst>
          </p:cNvPr>
          <p:cNvSpPr txBox="1"/>
          <p:nvPr/>
        </p:nvSpPr>
        <p:spPr>
          <a:xfrm>
            <a:off x="5953803" y="4778592"/>
            <a:ext cx="6321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Köszönjük a figyelmet!</a:t>
            </a:r>
          </a:p>
        </p:txBody>
      </p:sp>
      <p:sp>
        <p:nvSpPr>
          <p:cNvPr id="8" name="Folyamatábra: Feldolgozás 7">
            <a:extLst>
              <a:ext uri="{FF2B5EF4-FFF2-40B4-BE49-F238E27FC236}">
                <a16:creationId xmlns:a16="http://schemas.microsoft.com/office/drawing/2014/main" id="{4EAC045B-1A15-6137-9947-A1BCC31E7073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Picture 2" descr="The Ripple Effect">
            <a:extLst>
              <a:ext uri="{FF2B5EF4-FFF2-40B4-BE49-F238E27FC236}">
                <a16:creationId xmlns:a16="http://schemas.microsoft.com/office/drawing/2014/main" id="{4A573D47-9E37-DD02-DA4E-096CC9C2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26" y="1167026"/>
            <a:ext cx="5660688" cy="33054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A71537B-0D43-774B-3D08-EDE3A1629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3" y="6023788"/>
            <a:ext cx="5346176" cy="735738"/>
          </a:xfrm>
          <a:prstGeom prst="rect">
            <a:avLst/>
          </a:prstGeom>
        </p:spPr>
      </p:pic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id="{FA9111A1-1D7C-F5A5-7259-9B2E0124ECC1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2" name="Kép 1" descr="A képen szöveg, óra látható&#10;&#10;Automatikusan generált leírás">
            <a:extLst>
              <a:ext uri="{FF2B5EF4-FFF2-40B4-BE49-F238E27FC236}">
                <a16:creationId xmlns:a16="http://schemas.microsoft.com/office/drawing/2014/main" id="{D05F168C-AF54-8C4E-EC83-6978F0007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06" y="267292"/>
            <a:ext cx="8984566" cy="5556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93B1629-A6BC-FD95-D61C-38F0FE8EE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689321"/>
            <a:ext cx="7469943" cy="4736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Folyamatábra: Feldolgozás 13">
            <a:extLst>
              <a:ext uri="{FF2B5EF4-FFF2-40B4-BE49-F238E27FC236}">
                <a16:creationId xmlns:a16="http://schemas.microsoft.com/office/drawing/2014/main" id="{FFF7960C-9237-2285-BD19-9E52F249C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473" y="5088005"/>
            <a:ext cx="1199169" cy="346611"/>
          </a:xfrm>
          <a:prstGeom prst="flowChartProcess">
            <a:avLst/>
          </a:prstGeom>
          <a:noFill/>
          <a:ln w="76200" cap="sq" algn="ctr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Folyamatábra: Feldolgozás 15">
            <a:extLst>
              <a:ext uri="{FF2B5EF4-FFF2-40B4-BE49-F238E27FC236}">
                <a16:creationId xmlns:a16="http://schemas.microsoft.com/office/drawing/2014/main" id="{9E9242B1-1511-A3EC-3B1E-382010BC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108" y="5079459"/>
            <a:ext cx="1199169" cy="346611"/>
          </a:xfrm>
          <a:prstGeom prst="flowChartProcess">
            <a:avLst/>
          </a:prstGeom>
          <a:noFill/>
          <a:ln w="76200" cap="sq" algn="ctr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E88C69C-BC61-0AEE-AF91-85049E4FDC42}"/>
              </a:ext>
            </a:extLst>
          </p:cNvPr>
          <p:cNvSpPr txBox="1"/>
          <p:nvPr/>
        </p:nvSpPr>
        <p:spPr>
          <a:xfrm>
            <a:off x="2391508" y="689321"/>
            <a:ext cx="7568418" cy="4801314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endParaRPr lang="hu-HU" sz="1200" b="1" i="0" dirty="0">
              <a:solidFill>
                <a:srgbClr val="3A445D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hu-HU" sz="2000" b="1" i="0" dirty="0">
              <a:solidFill>
                <a:srgbClr val="3A445D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3200" b="1" i="0" dirty="0">
                <a:solidFill>
                  <a:srgbClr val="3A445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„… a technológia segíthet a vállalkozásoknak sikerre vinni azt, amiben az emberek kudarcot vallottak.”</a:t>
            </a:r>
          </a:p>
          <a:p>
            <a:pPr algn="just"/>
            <a:r>
              <a:rPr lang="hu-HU" sz="3200" b="1" i="0" dirty="0">
                <a:solidFill>
                  <a:srgbClr val="3A445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/Pamela RUCKER,</a:t>
            </a:r>
          </a:p>
          <a:p>
            <a:pPr algn="just"/>
            <a:r>
              <a:rPr lang="hu-HU" sz="3200" b="1" dirty="0">
                <a:solidFill>
                  <a:srgbClr val="3A445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Harvard Professional </a:t>
            </a:r>
            <a:r>
              <a:rPr lang="hu-HU" sz="3200" b="1" dirty="0" err="1">
                <a:solidFill>
                  <a:srgbClr val="3A445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Development</a:t>
            </a:r>
            <a:r>
              <a:rPr lang="hu-HU" sz="3200" b="1" dirty="0">
                <a:solidFill>
                  <a:srgbClr val="3A445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Institute</a:t>
            </a:r>
            <a:r>
              <a:rPr lang="hu-HU" sz="3200" b="1" i="0" dirty="0">
                <a:solidFill>
                  <a:srgbClr val="3A445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, 2022./ </a:t>
            </a:r>
          </a:p>
          <a:p>
            <a:pPr algn="just"/>
            <a:endParaRPr lang="hu-HU" sz="2400" b="1" i="0" dirty="0">
              <a:solidFill>
                <a:srgbClr val="3A445D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hu-HU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7" y="-197595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Eszköz és módszer  </a:t>
            </a:r>
          </a:p>
        </p:txBody>
      </p:sp>
      <p:pic>
        <p:nvPicPr>
          <p:cNvPr id="3" name="Kép 2" descr="Nincs elérhető leírás.">
            <a:extLst>
              <a:ext uri="{FF2B5EF4-FFF2-40B4-BE49-F238E27FC236}">
                <a16:creationId xmlns:a16="http://schemas.microsoft.com/office/drawing/2014/main" id="{673B64F5-E399-DF7C-F4A6-FC3027CCD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7" y="1254583"/>
            <a:ext cx="6513343" cy="36550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C9D79BAF-D58C-1501-51BB-64E5E6355216}"/>
              </a:ext>
            </a:extLst>
          </p:cNvPr>
          <p:cNvSpPr/>
          <p:nvPr/>
        </p:nvSpPr>
        <p:spPr>
          <a:xfrm>
            <a:off x="4112459" y="378285"/>
            <a:ext cx="3906128" cy="1873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Gyors 7/24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Informatív, könnyen érthető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Idejében figyelmeztet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Tevékenységi profil, életszakasz</a:t>
            </a:r>
          </a:p>
          <a:p>
            <a:pPr algn="just"/>
            <a:r>
              <a:rPr lang="hu-HU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Helyzet- és időszakos elemzés</a:t>
            </a:r>
            <a:r>
              <a:rPr lang="hu-HU" dirty="0">
                <a:solidFill>
                  <a:srgbClr val="3A445D"/>
                </a:solidFill>
              </a:rPr>
              <a:t> </a:t>
            </a:r>
          </a:p>
        </p:txBody>
      </p:sp>
      <p:pic>
        <p:nvPicPr>
          <p:cNvPr id="8" name="Kép 7" descr="A képen szöveg, óra látható&#10;&#10;Automatikusan generált leírás">
            <a:extLst>
              <a:ext uri="{FF2B5EF4-FFF2-40B4-BE49-F238E27FC236}">
                <a16:creationId xmlns:a16="http://schemas.microsoft.com/office/drawing/2014/main" id="{3A061831-42D4-8B87-F676-CCE0AA526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2" y="1254583"/>
            <a:ext cx="3138737" cy="33906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Kép 9" descr="A képen szöveg, óra látható&#10;&#10;Automatikusan generált leírás">
            <a:extLst>
              <a:ext uri="{FF2B5EF4-FFF2-40B4-BE49-F238E27FC236}">
                <a16:creationId xmlns:a16="http://schemas.microsoft.com/office/drawing/2014/main" id="{B0FAA61C-B103-50ED-5B9E-30F24E6F5E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75" y="1254583"/>
            <a:ext cx="3301830" cy="33906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720D1F7-F0A6-E9C1-6E64-479E928984F3}"/>
              </a:ext>
            </a:extLst>
          </p:cNvPr>
          <p:cNvSpPr txBox="1"/>
          <p:nvPr/>
        </p:nvSpPr>
        <p:spPr>
          <a:xfrm>
            <a:off x="8539088" y="2168568"/>
            <a:ext cx="2685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VÁLLALATI PÉNZÜGYI MESTERSÉGES INTELLIGENCIA</a:t>
            </a:r>
          </a:p>
        </p:txBody>
      </p:sp>
      <p:sp>
        <p:nvSpPr>
          <p:cNvPr id="13" name="Folyamatábra: Feldolgozás 12">
            <a:extLst>
              <a:ext uri="{FF2B5EF4-FFF2-40B4-BE49-F238E27FC236}">
                <a16:creationId xmlns:a16="http://schemas.microsoft.com/office/drawing/2014/main" id="{24F7CC94-EE06-662E-0F82-363723B6CFD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04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3" y="-259941"/>
            <a:ext cx="10515600" cy="1325563"/>
          </a:xfrm>
        </p:spPr>
        <p:txBody>
          <a:bodyPr>
            <a:normAutofit/>
          </a:bodyPr>
          <a:lstStyle/>
          <a:p>
            <a:r>
              <a:rPr lang="hu-HU" sz="30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Szakmai tartalom: modern vállalati pénzügyek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E981E7-DD42-B39F-E4F8-14C8B1305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635551"/>
              </p:ext>
            </p:extLst>
          </p:nvPr>
        </p:nvGraphicFramePr>
        <p:xfrm>
          <a:off x="2605253" y="729387"/>
          <a:ext cx="7180391" cy="451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Folyamatábra: Feldolgozás 7">
            <a:extLst>
              <a:ext uri="{FF2B5EF4-FFF2-40B4-BE49-F238E27FC236}">
                <a16:creationId xmlns:a16="http://schemas.microsoft.com/office/drawing/2014/main" id="{BC08C8A3-C811-E20E-BC42-D51B671BD53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71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Folyamatábra: Feldolgozás 1">
            <a:extLst>
              <a:ext uri="{FF2B5EF4-FFF2-40B4-BE49-F238E27FC236}">
                <a16:creationId xmlns:a16="http://schemas.microsoft.com/office/drawing/2014/main" id="{298B7959-6F0F-7787-E382-CCB73FB99508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B8B230E-ED4C-D12B-C8EE-A031659E91C4}"/>
              </a:ext>
            </a:extLst>
          </p:cNvPr>
          <p:cNvSpPr txBox="1"/>
          <p:nvPr/>
        </p:nvSpPr>
        <p:spPr>
          <a:xfrm>
            <a:off x="1089211" y="1143715"/>
            <a:ext cx="10098741" cy="4053738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18034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1803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1. Korai  </a:t>
            </a:r>
            <a:r>
              <a:rPr lang="hu-HU" sz="1600" b="1" dirty="0">
                <a:solidFill>
                  <a:srgbClr val="3333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FIGYELMEZTETÉS 			</a:t>
            </a: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hu-H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hu-HU" sz="16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arly</a:t>
            </a:r>
            <a:r>
              <a:rPr lang="hu-HU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hu-HU" sz="16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arning</a:t>
            </a:r>
            <a:r>
              <a:rPr lang="hu-HU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= EW)                 </a:t>
            </a:r>
          </a:p>
          <a:p>
            <a:pPr indent="1803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  <a:r>
              <a:rPr lang="hu-HU" sz="1600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veszélyekre/kockázatokra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 		</a:t>
            </a: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  <a:sym typeface="Wingdings"/>
              </a:rPr>
              <a:t></a:t>
            </a:r>
            <a:endParaRPr lang="hu-H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indent="1803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2. Korai  </a:t>
            </a:r>
            <a:r>
              <a:rPr lang="hu-HU" sz="1600" b="1" dirty="0">
                <a:solidFill>
                  <a:srgbClr val="3333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FELISMERÉS</a:t>
            </a: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			(</a:t>
            </a:r>
            <a:r>
              <a:rPr lang="hu-H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hu-HU" sz="16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arly</a:t>
            </a:r>
            <a:r>
              <a:rPr lang="hu-HU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hu-HU" sz="16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etection</a:t>
            </a:r>
            <a:r>
              <a:rPr lang="hu-HU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= ED) </a:t>
            </a:r>
          </a:p>
          <a:p>
            <a:pPr indent="1803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				a veszélyek/kockázatok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         			   </a:t>
            </a:r>
            <a:r>
              <a:rPr lang="hu-H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          </a:t>
            </a:r>
            <a:r>
              <a:rPr lang="hu-HU" sz="1600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lehetőségek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  <a:sym typeface="Wingdings"/>
              </a:rPr>
              <a:t>		</a:t>
            </a:r>
            <a:endParaRPr lang="hu-H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indent="1803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3-4. Korai  </a:t>
            </a:r>
            <a:r>
              <a:rPr lang="hu-HU" sz="1600" b="1" dirty="0">
                <a:solidFill>
                  <a:srgbClr val="3333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FELDERÍTÉS ÉS ELŐREJELZÉS </a:t>
            </a:r>
          </a:p>
          <a:p>
            <a:pPr indent="1803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3333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   		</a:t>
            </a: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hu-H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hu-HU" sz="16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arly</a:t>
            </a:r>
            <a:r>
              <a:rPr lang="hu-HU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hu-HU" sz="16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nlightenment</a:t>
            </a:r>
            <a:r>
              <a:rPr lang="hu-HU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hu-HU" sz="16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orecast</a:t>
            </a:r>
            <a:r>
              <a:rPr lang="hu-HU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= EEF) </a:t>
            </a:r>
          </a:p>
          <a:p>
            <a:pPr indent="18034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				a veszélyek/kockázatok és lehetőségek 				</a:t>
            </a:r>
            <a:r>
              <a:rPr lang="hu-HU" sz="1600" b="1" dirty="0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</a:t>
            </a:r>
            <a:r>
              <a:rPr lang="hu-H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     	                                </a:t>
            </a:r>
            <a:r>
              <a:rPr lang="hu-HU" sz="1600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(ellen)intézkedések bevezetésének biztosítása</a:t>
            </a:r>
            <a:endParaRPr lang="hu-HU" sz="8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71E4DDB1-2D7C-9C1E-A7FC-2D23F19B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3" y="-259941"/>
            <a:ext cx="10515600" cy="1325563"/>
          </a:xfrm>
        </p:spPr>
        <p:txBody>
          <a:bodyPr>
            <a:normAutofit/>
          </a:bodyPr>
          <a:lstStyle/>
          <a:p>
            <a:r>
              <a:rPr lang="hu-HU" sz="30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vállalati EWS rendszerek tartalma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06EB3C5F-1C6E-52DD-461A-0A92A80C9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93" y="5093029"/>
            <a:ext cx="2917364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altLang="hu-HU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Katits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2017.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Kép 2" descr="Nincs elérhető leírás.">
            <a:extLst>
              <a:ext uri="{FF2B5EF4-FFF2-40B4-BE49-F238E27FC236}">
                <a16:creationId xmlns:a16="http://schemas.microsoft.com/office/drawing/2014/main" id="{6D83CDF4-2472-33B8-C980-5C1AEB980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09" y="318507"/>
            <a:ext cx="2256446" cy="169317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FDDB76B-0464-8892-80CE-D78524371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15" y="2007296"/>
            <a:ext cx="2256446" cy="17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1910A8-19EA-4E9A-D4BA-3C64E15BF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4236CE7D-DFA3-7C56-A81F-B7527377D8C0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Folyamatábra: Feldolgozás 42">
            <a:extLst>
              <a:ext uri="{FF2B5EF4-FFF2-40B4-BE49-F238E27FC236}">
                <a16:creationId xmlns:a16="http://schemas.microsoft.com/office/drawing/2014/main" id="{51735958-FCD8-A558-2078-29655BEACA7A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4B68E24-C5BE-C1BA-7161-89C821A9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-197595"/>
            <a:ext cx="11844997" cy="1325563"/>
          </a:xfrm>
        </p:spPr>
        <p:txBody>
          <a:bodyPr>
            <a:normAutofit/>
          </a:bodyPr>
          <a:lstStyle/>
          <a:p>
            <a:pPr algn="just"/>
            <a:r>
              <a:rPr lang="hu-HU" sz="2400" b="1" kern="12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 vállalati válságtünetek felismerésének és a menedzsment beavatkozásának időszaka a fejlődő válságban</a:t>
            </a:r>
            <a:endParaRPr lang="hu-H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DBCF551-B4D4-9ADA-3064-271E0BA64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60" y="900331"/>
            <a:ext cx="9533867" cy="4332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5C959CA0-FB1E-4C0F-5025-FCEB24C4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940" y="5070561"/>
            <a:ext cx="2917364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Forrás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altLang="hu-HU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Katits</a:t>
            </a:r>
            <a:r>
              <a:rPr lang="hu-HU" altLang="hu-H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2024. </a:t>
            </a:r>
            <a:endParaRPr lang="hu-HU" altLang="hu-H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1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1910A8-19EA-4E9A-D4BA-3C64E15BF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4236CE7D-DFA3-7C56-A81F-B7527377D8C0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Folyamatábra: Feldolgozás 42">
            <a:extLst>
              <a:ext uri="{FF2B5EF4-FFF2-40B4-BE49-F238E27FC236}">
                <a16:creationId xmlns:a16="http://schemas.microsoft.com/office/drawing/2014/main" id="{51735958-FCD8-A558-2078-29655BEACA7A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4B68E24-C5BE-C1BA-7161-89C821A9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7" y="-197595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Menedzselési szabály 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3D8F72C-F242-A80A-54B0-59F0C73BEDE5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5413B0C-5EE4-CCD4-FB53-F0D7E9B13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945094"/>
              </p:ext>
            </p:extLst>
          </p:nvPr>
        </p:nvGraphicFramePr>
        <p:xfrm>
          <a:off x="1533379" y="719667"/>
          <a:ext cx="9678572" cy="449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2E14A8A7-647B-B129-2300-2CDBA52DE881}"/>
              </a:ext>
            </a:extLst>
          </p:cNvPr>
          <p:cNvSpPr txBox="1"/>
          <p:nvPr/>
        </p:nvSpPr>
        <p:spPr>
          <a:xfrm>
            <a:off x="5071405" y="819098"/>
            <a:ext cx="6140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Gyenge és erős jelzések (tünetek)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740094A-F060-F125-7A5F-46DFD4819A64}"/>
              </a:ext>
            </a:extLst>
          </p:cNvPr>
          <p:cNvSpPr txBox="1"/>
          <p:nvPr/>
        </p:nvSpPr>
        <p:spPr>
          <a:xfrm>
            <a:off x="5071405" y="4668007"/>
            <a:ext cx="6140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Okfeltáró kutatás (problémák)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E607572-2D9C-9A46-D90C-9A227AF500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39" y="3562198"/>
            <a:ext cx="1817890" cy="17394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397BB77F-ED77-B80A-7DAB-2D3CC7A41451}"/>
              </a:ext>
            </a:extLst>
          </p:cNvPr>
          <p:cNvGrpSpPr/>
          <p:nvPr/>
        </p:nvGrpSpPr>
        <p:grpSpPr>
          <a:xfrm rot="-1200000">
            <a:off x="5288277" y="3858212"/>
            <a:ext cx="878551" cy="557652"/>
            <a:chOff x="2780605" y="2342688"/>
            <a:chExt cx="627876" cy="734496"/>
          </a:xfrm>
          <a:scene3d>
            <a:camera prst="orthographicFront"/>
            <a:lightRig rig="threePt" dir="t"/>
          </a:scene3d>
        </p:grpSpPr>
        <p:sp>
          <p:nvSpPr>
            <p:cNvPr id="15" name="Nyíl: jobbra mutató 14">
              <a:extLst>
                <a:ext uri="{FF2B5EF4-FFF2-40B4-BE49-F238E27FC236}">
                  <a16:creationId xmlns:a16="http://schemas.microsoft.com/office/drawing/2014/main" id="{FCC4127A-7766-80E9-44D0-022043815A93}"/>
                </a:ext>
              </a:extLst>
            </p:cNvPr>
            <p:cNvSpPr/>
            <p:nvPr/>
          </p:nvSpPr>
          <p:spPr>
            <a:xfrm rot="21599187">
              <a:off x="2780605" y="2342688"/>
              <a:ext cx="627876" cy="7344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1E905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Nyíl: jobbra mutató 4">
              <a:extLst>
                <a:ext uri="{FF2B5EF4-FFF2-40B4-BE49-F238E27FC236}">
                  <a16:creationId xmlns:a16="http://schemas.microsoft.com/office/drawing/2014/main" id="{6BE6DD1E-0BC7-B1F3-29E0-3B48023146BB}"/>
                </a:ext>
              </a:extLst>
            </p:cNvPr>
            <p:cNvSpPr txBox="1"/>
            <p:nvPr/>
          </p:nvSpPr>
          <p:spPr>
            <a:xfrm rot="21599187">
              <a:off x="2780605" y="2489609"/>
              <a:ext cx="439513" cy="440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800" kern="1200"/>
            </a:p>
          </p:txBody>
        </p:sp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1A6E455B-1E19-C9B6-6200-96EA1AF3E725}"/>
              </a:ext>
            </a:extLst>
          </p:cNvPr>
          <p:cNvGrpSpPr/>
          <p:nvPr/>
        </p:nvGrpSpPr>
        <p:grpSpPr>
          <a:xfrm rot="1200000">
            <a:off x="5278359" y="1631795"/>
            <a:ext cx="830605" cy="524743"/>
            <a:chOff x="2780605" y="2342688"/>
            <a:chExt cx="627876" cy="734496"/>
          </a:xfrm>
          <a:scene3d>
            <a:camera prst="orthographicFront"/>
            <a:lightRig rig="threePt" dir="t"/>
          </a:scene3d>
        </p:grpSpPr>
        <p:sp>
          <p:nvSpPr>
            <p:cNvPr id="18" name="Nyíl: jobbra mutató 17">
              <a:extLst>
                <a:ext uri="{FF2B5EF4-FFF2-40B4-BE49-F238E27FC236}">
                  <a16:creationId xmlns:a16="http://schemas.microsoft.com/office/drawing/2014/main" id="{1E8ECF04-9424-7753-6B7A-2E615F7B73A4}"/>
                </a:ext>
              </a:extLst>
            </p:cNvPr>
            <p:cNvSpPr/>
            <p:nvPr/>
          </p:nvSpPr>
          <p:spPr>
            <a:xfrm rot="21599187">
              <a:off x="2780605" y="2342688"/>
              <a:ext cx="627876" cy="7344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1E905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Nyíl: jobbra mutató 4">
              <a:extLst>
                <a:ext uri="{FF2B5EF4-FFF2-40B4-BE49-F238E27FC236}">
                  <a16:creationId xmlns:a16="http://schemas.microsoft.com/office/drawing/2014/main" id="{09A91993-A283-AF39-ADBD-D5572721EFCC}"/>
                </a:ext>
              </a:extLst>
            </p:cNvPr>
            <p:cNvSpPr txBox="1"/>
            <p:nvPr/>
          </p:nvSpPr>
          <p:spPr>
            <a:xfrm rot="21599187">
              <a:off x="2780605" y="2489609"/>
              <a:ext cx="439513" cy="440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8569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2" y="-335457"/>
            <a:ext cx="11218106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Anyag:  Igazolás és tesztterepek – Szekunder és primer vállalati adatbázis </a:t>
            </a:r>
          </a:p>
        </p:txBody>
      </p:sp>
      <p:sp>
        <p:nvSpPr>
          <p:cNvPr id="3" name="Folyamatábra: Feldolgozás 2">
            <a:extLst>
              <a:ext uri="{FF2B5EF4-FFF2-40B4-BE49-F238E27FC236}">
                <a16:creationId xmlns:a16="http://schemas.microsoft.com/office/drawing/2014/main" id="{FA080C09-555F-5B28-CB3A-59E6D512A9EB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– 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Tartalom helye 1">
            <a:extLst>
              <a:ext uri="{FF2B5EF4-FFF2-40B4-BE49-F238E27FC236}">
                <a16:creationId xmlns:a16="http://schemas.microsoft.com/office/drawing/2014/main" id="{BC92FF02-6A6B-C6FF-C427-3328EC31F5DD}"/>
              </a:ext>
            </a:extLst>
          </p:cNvPr>
          <p:cNvSpPr txBox="1">
            <a:spLocks/>
          </p:cNvSpPr>
          <p:nvPr/>
        </p:nvSpPr>
        <p:spPr bwMode="auto">
          <a:xfrm>
            <a:off x="1370435" y="742638"/>
            <a:ext cx="9561422" cy="4501421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1.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Csőd- és felszámolási eljárás 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alatt álló, 120 magyar társaság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1998-tól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2.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A magyar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TOP 5000 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vállalkozás mérleg és eredménykimutatásai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TEÁOR kódszámok alapján, hazai és külföldi tulajdon szerint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1992-től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3.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A magyar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KKV-szektor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ba tartozó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TOP 4 000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vállalkozás mérleg és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eredménykimutatásai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TEÁOR kódszámok alapján, hazai és külföldi tulajdon szerint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1992-től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4. 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A magyar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TOP 100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mérlegei és eredménykimutatásai, valamint szervezeti átalakulásai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és formaváltásai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2007-től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5.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A magyar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TOP 500 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mérlegei és eredménykimutatásai, valamint szervezeti átalakulásai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és formaváltásai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2007-től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6.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A magyar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TOP 1000 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mérleg és eredménykimutatás összesített adatai TEÁOR ’08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ágazatok szerint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megyei 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bontásban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2007-től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7.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100 magyar családi vállalkozás 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mérlegei és eredménykimutatásai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2000-től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8.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konkrét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nagyvállalati és kkv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-esetanalízis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2007-től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9. AKI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 adatbázis</a:t>
            </a:r>
            <a:endParaRPr lang="hu-HU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10. 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Magyar 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top 1000 kérdőív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11. 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Vállalati minta a</a:t>
            </a:r>
            <a:r>
              <a:rPr lang="hu-H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turizmus szektor</a:t>
            </a:r>
            <a:r>
              <a:rPr lang="hu-HU" sz="1700" dirty="0">
                <a:latin typeface="Segoe UI" panose="020B0502040204020203" pitchFamily="34" charset="0"/>
                <a:cs typeface="Segoe UI" panose="020B0502040204020203" pitchFamily="34" charset="0"/>
              </a:rPr>
              <a:t>ban</a:t>
            </a:r>
          </a:p>
        </p:txBody>
      </p:sp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1BAE787C-8C37-5365-1975-DCF8D4D72561}"/>
              </a:ext>
            </a:extLst>
          </p:cNvPr>
          <p:cNvSpPr/>
          <p:nvPr/>
        </p:nvSpPr>
        <p:spPr>
          <a:xfrm>
            <a:off x="1370435" y="3904428"/>
            <a:ext cx="9561422" cy="1325563"/>
          </a:xfrm>
          <a:prstGeom prst="flowChartProcess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800" b="1" dirty="0">
                <a:solidFill>
                  <a:srgbClr val="3A445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45%-os csökkenés a manuális adatfeldolgozási időben</a:t>
            </a:r>
            <a:endParaRPr lang="hu-HU" sz="1800" b="1" dirty="0">
              <a:solidFill>
                <a:srgbClr val="3A445D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hu-HU" sz="1800" b="1" dirty="0">
                <a:solidFill>
                  <a:srgbClr val="3A445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40%-os csökkenés a pénzügyi hibák számában</a:t>
            </a:r>
            <a:endParaRPr lang="hu-HU" sz="1800" b="1" dirty="0">
              <a:solidFill>
                <a:srgbClr val="3A445D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hu-HU" sz="1800" b="1" dirty="0">
                <a:solidFill>
                  <a:srgbClr val="3A445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35%-os növekedés a pénzügyi elemzések pontosságában</a:t>
            </a:r>
            <a:endParaRPr lang="hu-HU" sz="1800" b="1" dirty="0">
              <a:solidFill>
                <a:srgbClr val="3A445D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870F81D-7B56-25DE-A4E2-9875F38E8F49}"/>
              </a:ext>
            </a:extLst>
          </p:cNvPr>
          <p:cNvSpPr txBox="1"/>
          <p:nvPr/>
        </p:nvSpPr>
        <p:spPr>
          <a:xfrm>
            <a:off x="1370435" y="180567"/>
            <a:ext cx="9561422" cy="375487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endParaRPr lang="hu-HU" sz="2400" b="1" dirty="0">
              <a:solidFill>
                <a:srgbClr val="3A445D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2030-ig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dirty="0">
                <a:solidFill>
                  <a:srgbClr val="3A445D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100%-ban fenntartható forrásból 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származó mezőgazdasági termékeket, halászati és </a:t>
            </a:r>
            <a:r>
              <a:rPr lang="hu-HU" sz="1800" dirty="0" err="1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akvakultúra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termékeket, megújuló energiát használni</a:t>
            </a:r>
          </a:p>
          <a:p>
            <a:pPr lvl="0" algn="just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50%-kal csökkenteni 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az üvegházhatású gázok kibocsátását és a vízfogyasztást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100%-ban megszüntetni 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az erdőirtást a beszállítói láncban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100%-ban emberi jogok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 tiszteletben tartó beszállítói lánccal rendelkezni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10%-kal növelni a nők arányát 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vezető pozíciókban és a kevésbé képviselt csoportok arányát a munkaerőben</a:t>
            </a:r>
          </a:p>
          <a:p>
            <a:pPr lvl="0">
              <a:buSzPts val="1000"/>
              <a:tabLst>
                <a:tab pos="457200" algn="l"/>
              </a:tabLst>
            </a:pPr>
            <a:endParaRPr lang="hu-HU" dirty="0">
              <a:solidFill>
                <a:srgbClr val="3A445D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2039-ig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100%-ban megújuló műanyagokat használni a csomagolásban</a:t>
            </a:r>
          </a:p>
          <a:p>
            <a:pPr lvl="0">
              <a:buSzPts val="1000"/>
              <a:tabLst>
                <a:tab pos="457200" algn="l"/>
              </a:tabLst>
            </a:pPr>
            <a:endParaRPr lang="hu-HU" sz="1600" dirty="0">
              <a:solidFill>
                <a:srgbClr val="3A445D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BFE74404-13BD-6D92-35D1-61BF511F5B0F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B72A4F93-1489-E9A1-9D37-A105D4F0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58" y="27315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8AB8D16-23D6-184E-5852-D3C1E23BE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58" y="5341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77817B4-98CA-8540-EB8B-A4B6B4A48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4610"/>
            <a:ext cx="12191999" cy="1508105"/>
          </a:xfrm>
          <a:prstGeom prst="rect">
            <a:avLst/>
          </a:prstGeom>
          <a:solidFill>
            <a:srgbClr val="7BDF4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Pénzügyi elemző és diagnóziskészítő alapmodul – logikai váz és tartalom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„Úgy legyen 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jövedelmező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vállalkozásunk, hogy közben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fizetőképes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nem eladósodott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perspektivikus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 működése, valamint 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hatékony eszköz- és vagyongazdálkodás</a:t>
            </a:r>
            <a:r>
              <a:rPr kumimoji="0" lang="hu-HU" altLang="hu-HU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 folytat.”</a:t>
            </a:r>
            <a:endParaRPr kumimoji="0" lang="hu-HU" altLang="hu-HU" sz="2300" b="1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8264E948-D238-BB06-9A5A-6C7E694019B4}"/>
              </a:ext>
            </a:extLst>
          </p:cNvPr>
          <p:cNvGrpSpPr/>
          <p:nvPr/>
        </p:nvGrpSpPr>
        <p:grpSpPr>
          <a:xfrm>
            <a:off x="464399" y="2642714"/>
            <a:ext cx="482344" cy="333691"/>
            <a:chOff x="8904478" y="1787426"/>
            <a:chExt cx="482344" cy="412326"/>
          </a:xfrm>
          <a:solidFill>
            <a:srgbClr val="3A445D"/>
          </a:solidFill>
          <a:scene3d>
            <a:camera prst="orthographicFront"/>
            <a:lightRig rig="threePt" dir="t"/>
          </a:scene3d>
        </p:grpSpPr>
        <p:sp>
          <p:nvSpPr>
            <p:cNvPr id="15" name="Nyíl: jobbra mutató 14">
              <a:extLst>
                <a:ext uri="{FF2B5EF4-FFF2-40B4-BE49-F238E27FC236}">
                  <a16:creationId xmlns:a16="http://schemas.microsoft.com/office/drawing/2014/main" id="{068EE155-435B-FD4B-C884-ECB0804168DA}"/>
                </a:ext>
              </a:extLst>
            </p:cNvPr>
            <p:cNvSpPr/>
            <p:nvPr/>
          </p:nvSpPr>
          <p:spPr>
            <a:xfrm rot="5400000">
              <a:off x="8939487" y="1752417"/>
              <a:ext cx="412326" cy="4823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>
              <a:bevelT/>
            </a:sp3d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Nyíl: jobbra mutató 4">
              <a:extLst>
                <a:ext uri="{FF2B5EF4-FFF2-40B4-BE49-F238E27FC236}">
                  <a16:creationId xmlns:a16="http://schemas.microsoft.com/office/drawing/2014/main" id="{8C240076-2F51-4208-8119-3D464DBC324C}"/>
                </a:ext>
              </a:extLst>
            </p:cNvPr>
            <p:cNvSpPr txBox="1"/>
            <p:nvPr/>
          </p:nvSpPr>
          <p:spPr>
            <a:xfrm>
              <a:off x="9000947" y="1787426"/>
              <a:ext cx="289406" cy="288628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hu-HU" sz="1500" b="1" kern="120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" name="Kép 2" descr="Nincs elérhető leírás.">
            <a:extLst>
              <a:ext uri="{FF2B5EF4-FFF2-40B4-BE49-F238E27FC236}">
                <a16:creationId xmlns:a16="http://schemas.microsoft.com/office/drawing/2014/main" id="{1EDB234A-0F1C-3B4A-B830-958560547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5" y="104345"/>
            <a:ext cx="1723551" cy="898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B1B1814-ADEA-F056-22EB-4C4823FF6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965149"/>
            <a:ext cx="12192001" cy="206379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9437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13788</TotalTime>
  <Words>1810</Words>
  <Application>Microsoft Office PowerPoint</Application>
  <PresentationFormat>Szélesvásznú</PresentationFormat>
  <Paragraphs>325</Paragraphs>
  <Slides>19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Times New Roman</vt:lpstr>
      <vt:lpstr>Garamond</vt:lpstr>
      <vt:lpstr>Calibri</vt:lpstr>
      <vt:lpstr>Segoe UI</vt:lpstr>
      <vt:lpstr>Arial</vt:lpstr>
      <vt:lpstr>Calibri Light</vt:lpstr>
      <vt:lpstr>Office-téma</vt:lpstr>
      <vt:lpstr>PowerPoint-bemutató</vt:lpstr>
      <vt:lpstr>PowerPoint-bemutató</vt:lpstr>
      <vt:lpstr>Eszköz és módszer  </vt:lpstr>
      <vt:lpstr>Szakmai tartalom: modern vállalati pénzügyek</vt:lpstr>
      <vt:lpstr>A vállalati EWS rendszerek tartalma</vt:lpstr>
      <vt:lpstr>A vállalati válságtünetek felismerésének és a menedzsment beavatkozásának időszaka a fejlődő válságban</vt:lpstr>
      <vt:lpstr>Menedzselési szabály  </vt:lpstr>
      <vt:lpstr>Anyag:  Igazolás és tesztterepek – Szekunder és primer vállalati adatbázis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ETELKA GYŐRI</cp:lastModifiedBy>
  <cp:revision>66</cp:revision>
  <dcterms:created xsi:type="dcterms:W3CDTF">2021-09-14T10:57:43Z</dcterms:created>
  <dcterms:modified xsi:type="dcterms:W3CDTF">2024-10-09T20:50:58Z</dcterms:modified>
</cp:coreProperties>
</file>