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77" r:id="rId4"/>
    <p:sldId id="265" r:id="rId5"/>
    <p:sldId id="269" r:id="rId6"/>
    <p:sldId id="278" r:id="rId7"/>
    <p:sldId id="272" r:id="rId8"/>
    <p:sldId id="273" r:id="rId9"/>
    <p:sldId id="280" r:id="rId10"/>
    <p:sldId id="281" r:id="rId11"/>
    <p:sldId id="271" r:id="rId12"/>
    <p:sldId id="264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Sötét stílus 2 – 5./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159" autoAdjust="0"/>
  </p:normalViewPr>
  <p:slideViewPr>
    <p:cSldViewPr snapToGrid="0">
      <p:cViewPr varScale="1">
        <p:scale>
          <a:sx n="62" d="100"/>
          <a:sy n="62" d="100"/>
        </p:scale>
        <p:origin x="14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D1288-AA0E-4FB5-A2B6-D36C5F702DB4}" type="datetimeFigureOut">
              <a:rPr lang="hu-HU" smtClean="0"/>
              <a:t>2023. 12. 13.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6A9B3-C06A-4E2D-B06B-7553AF3FAF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7930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8958" y="2404534"/>
            <a:ext cx="9790982" cy="1646302"/>
          </a:xfrm>
        </p:spPr>
        <p:txBody>
          <a:bodyPr/>
          <a:lstStyle/>
          <a:p>
            <a:r>
              <a:rPr lang="hu-HU" b="1" dirty="0"/>
              <a:t>A kis- és középvállalkozások hitellehetőségei napjainkban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-485635" y="4050836"/>
            <a:ext cx="9344963" cy="2099801"/>
          </a:xfrm>
        </p:spPr>
        <p:txBody>
          <a:bodyPr>
            <a:normAutofit/>
          </a:bodyPr>
          <a:lstStyle/>
          <a:p>
            <a:r>
              <a:rPr lang="hu-HU" sz="2400" b="1" dirty="0"/>
              <a:t>Márkus Mónika</a:t>
            </a:r>
          </a:p>
          <a:p>
            <a:r>
              <a:rPr lang="hu-HU" dirty="0"/>
              <a:t>PhD-hallgató</a:t>
            </a:r>
          </a:p>
          <a:p>
            <a:r>
              <a:rPr lang="hu-HU" sz="1400" dirty="0"/>
              <a:t>Soproni Egyetem Széchenyi István Gazdálkodás- és Szervezéstudományok Doktori Iskola</a:t>
            </a:r>
          </a:p>
          <a:p>
            <a:endParaRPr lang="hu-HU" sz="1400" dirty="0"/>
          </a:p>
          <a:p>
            <a:endParaRPr lang="hu-HU" sz="16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838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Egyéb lehetőségek</a:t>
            </a: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579165"/>
              </p:ext>
            </p:extLst>
          </p:nvPr>
        </p:nvGraphicFramePr>
        <p:xfrm>
          <a:off x="2238715" y="1433901"/>
          <a:ext cx="6676484" cy="5017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948">
                  <a:extLst>
                    <a:ext uri="{9D8B030D-6E8A-4147-A177-3AD203B41FA5}">
                      <a16:colId xmlns:a16="http://schemas.microsoft.com/office/drawing/2014/main" val="4239218537"/>
                    </a:ext>
                  </a:extLst>
                </a:gridCol>
                <a:gridCol w="1337865">
                  <a:extLst>
                    <a:ext uri="{9D8B030D-6E8A-4147-A177-3AD203B41FA5}">
                      <a16:colId xmlns:a16="http://schemas.microsoft.com/office/drawing/2014/main" val="1964163367"/>
                    </a:ext>
                  </a:extLst>
                </a:gridCol>
                <a:gridCol w="2166107">
                  <a:extLst>
                    <a:ext uri="{9D8B030D-6E8A-4147-A177-3AD203B41FA5}">
                      <a16:colId xmlns:a16="http://schemas.microsoft.com/office/drawing/2014/main" val="2462352402"/>
                    </a:ext>
                  </a:extLst>
                </a:gridCol>
                <a:gridCol w="2004564">
                  <a:extLst>
                    <a:ext uri="{9D8B030D-6E8A-4147-A177-3AD203B41FA5}">
                      <a16:colId xmlns:a16="http://schemas.microsoft.com/office/drawing/2014/main" val="2838457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Széchenyi</a:t>
                      </a:r>
                      <a:r>
                        <a:rPr lang="hu-HU" baseline="0" dirty="0"/>
                        <a:t> Max+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OTP Bank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K&amp;H Bank</a:t>
                      </a:r>
                    </a:p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978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mikro- vagy kisvállalkozás,</a:t>
                      </a:r>
                      <a:b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nincs lejárt hiteltartozása, vagy köztartozása,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mikro-, kis- és középvállalkozások, amelyek a kérelem benyújtásakor</a:t>
                      </a:r>
                      <a:b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devizabelföldinek minősültek, </a:t>
                      </a:r>
                      <a:b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Magyarország területén székhellyel, telephellyel rendelkeztek,</a:t>
                      </a:r>
                      <a:b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gazdaságilag potenciálisan életképesek voltak,</a:t>
                      </a:r>
                      <a:b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azonban</a:t>
                      </a:r>
                      <a:b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finanszírozási forrásokhoz nem, vagy nem megfelelő mértékében jutottak hozzá.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vállalkozás gazdálkodásával összefüggésben tetszőleges célra felhasználható a hitel konkrét céljának megjelölése és számlák bemutatása nélkül, például a  vállalkozás tevékenységének, fejlődésének támogatására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895190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Hitelkeret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millió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millió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millió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11219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millió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millió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 millió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889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Futamidő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hónap-120 hónap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hónap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 hónap-84 hónap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4971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  <a:b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kamattámogatás 13,4%</a:t>
                      </a:r>
                      <a:b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u-H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fizetendő kamat 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egyedi elbírálás alapján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2378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31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660921"/>
            <a:ext cx="8596668" cy="3498339"/>
          </a:xfrm>
        </p:spPr>
        <p:txBody>
          <a:bodyPr>
            <a:normAutofit/>
          </a:bodyPr>
          <a:lstStyle/>
          <a:p>
            <a:r>
              <a:rPr lang="hu-HU" dirty="0"/>
              <a:t>A bankok hitelállományában gyorsuló ütemű éves növekedés valósult meg</a:t>
            </a:r>
          </a:p>
          <a:p>
            <a:endParaRPr lang="hu-HU" dirty="0"/>
          </a:p>
          <a:p>
            <a:r>
              <a:rPr lang="hu-HU" dirty="0"/>
              <a:t>A KKV-nál tapasztalható növekedés jelentős része a Széchenyi Kártya </a:t>
            </a:r>
            <a:r>
              <a:rPr lang="hu-HU" dirty="0" err="1"/>
              <a:t>Max+nak</a:t>
            </a:r>
            <a:r>
              <a:rPr lang="hu-HU" dirty="0"/>
              <a:t> köszönhető</a:t>
            </a:r>
          </a:p>
          <a:p>
            <a:endParaRPr lang="hu-HU" dirty="0"/>
          </a:p>
          <a:p>
            <a:r>
              <a:rPr lang="hu-HU" dirty="0"/>
              <a:t>A vállalati hitelek vonatkozásában elmondható, hogy vannak a Széchenyi Kártya Max+ mellett a KKV-nak szánt lehetősége is kedvező feltételekkel</a:t>
            </a:r>
          </a:p>
          <a:p>
            <a:pPr marL="0" indent="0">
              <a:buNone/>
            </a:pP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457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Köszönöm a figyelmet</a:t>
            </a: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051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859329"/>
            <a:ext cx="8596668" cy="208360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sz="2000" dirty="0"/>
              <a:t>A vállalkozások forráshoz jutása elengedhetetlen feltétele a kapacitásuk és termelékenységük növelésének, fejlődésüknek. Azonban a finanszírozási források széles tárháza korlátok nélkül döntően csak a nagyvállalatok részére elérhető. A kis- és középvállalkozások számára a forrásokhoz való hozzáférés erősen korlátozott.</a:t>
            </a:r>
          </a:p>
          <a:p>
            <a:pPr marL="0" indent="0" algn="ctr">
              <a:buNone/>
            </a:pPr>
            <a:r>
              <a:rPr lang="hu-HU" sz="2100" dirty="0"/>
              <a:t>Ezek alapján vizsgálom a kisvállalkozások hitel lehetőségeit, melyek keretében feltérképezem a hazai hitelpiac kínálatát.</a:t>
            </a:r>
          </a:p>
        </p:txBody>
      </p:sp>
    </p:spTree>
    <p:extLst>
      <p:ext uri="{BB962C8B-B14F-4D97-AF65-F5344CB8AC3E}">
        <p14:creationId xmlns:p14="http://schemas.microsoft.com/office/powerpoint/2010/main" val="72327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vállalati hitelezés tranzakciós éves növekedési üteme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8287" y="1930400"/>
            <a:ext cx="6189879" cy="4801374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7785338" y="6494281"/>
            <a:ext cx="3510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/>
              <a:t>Forrás: MNB: Hitelezési folyamatok 2023 szeptember</a:t>
            </a:r>
          </a:p>
        </p:txBody>
      </p:sp>
    </p:spTree>
    <p:extLst>
      <p:ext uri="{BB962C8B-B14F-4D97-AF65-F5344CB8AC3E}">
        <p14:creationId xmlns:p14="http://schemas.microsoft.com/office/powerpoint/2010/main" val="171946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63481" cy="1320800"/>
          </a:xfrm>
        </p:spPr>
        <p:txBody>
          <a:bodyPr/>
          <a:lstStyle/>
          <a:p>
            <a:r>
              <a:rPr lang="hu-HU" dirty="0"/>
              <a:t>A teljes vállalati és kkv-szektor hitelállományának növekedési üteme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7785338" y="6494281"/>
            <a:ext cx="3510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/>
              <a:t>Forrás: MNB: Hitelezési folyamatok 2023 szeptember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664" y="1745142"/>
            <a:ext cx="6680999" cy="501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7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2870" y="152400"/>
            <a:ext cx="8596668" cy="1320800"/>
          </a:xfrm>
        </p:spPr>
        <p:txBody>
          <a:bodyPr/>
          <a:lstStyle/>
          <a:p>
            <a:r>
              <a:rPr lang="hu-HU" dirty="0"/>
              <a:t>Hitelezési feltételek változása a vállalati szegmensben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8540152" y="6497011"/>
            <a:ext cx="3510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/>
              <a:t>Forrás: MNB: Hitelezési folyamatok 2023 szeptember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092" y="1274240"/>
            <a:ext cx="7186617" cy="542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43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Hazai hitellehetőségek KKV-nak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301" y="5249511"/>
            <a:ext cx="2094790" cy="107294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7657" y="5587271"/>
            <a:ext cx="2776023" cy="919664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5164" y="4527448"/>
            <a:ext cx="2282129" cy="108997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6217" y="1985944"/>
            <a:ext cx="2145883" cy="1021849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0682" y="1887471"/>
            <a:ext cx="2231037" cy="1021849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52071" y="2894371"/>
            <a:ext cx="2741962" cy="749356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24091" y="737617"/>
            <a:ext cx="2707897" cy="851540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8343" y="305888"/>
            <a:ext cx="2486499" cy="1089972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87383" y="522246"/>
            <a:ext cx="2571652" cy="88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5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Széchenyi kártya Max+ vállalkozói hitelek</a:t>
            </a:r>
          </a:p>
        </p:txBody>
      </p:sp>
      <p:grpSp>
        <p:nvGrpSpPr>
          <p:cNvPr id="13" name="Csoportba foglalás 12"/>
          <p:cNvGrpSpPr/>
          <p:nvPr/>
        </p:nvGrpSpPr>
        <p:grpSpPr>
          <a:xfrm>
            <a:off x="539452" y="1643376"/>
            <a:ext cx="10509789" cy="4778406"/>
            <a:chOff x="-166718" y="1733910"/>
            <a:chExt cx="10509789" cy="4778406"/>
          </a:xfrm>
        </p:grpSpPr>
        <p:grpSp>
          <p:nvGrpSpPr>
            <p:cNvPr id="12" name="Csoportba foglalás 11"/>
            <p:cNvGrpSpPr/>
            <p:nvPr/>
          </p:nvGrpSpPr>
          <p:grpSpPr>
            <a:xfrm>
              <a:off x="2415396" y="1733910"/>
              <a:ext cx="7927675" cy="4778406"/>
              <a:chOff x="0" y="0"/>
              <a:chExt cx="11606662" cy="7098912"/>
            </a:xfrm>
          </p:grpSpPr>
          <p:grpSp>
            <p:nvGrpSpPr>
              <p:cNvPr id="7" name="Csoportba foglalás 6"/>
              <p:cNvGrpSpPr/>
              <p:nvPr/>
            </p:nvGrpSpPr>
            <p:grpSpPr>
              <a:xfrm>
                <a:off x="0" y="0"/>
                <a:ext cx="11606662" cy="3609975"/>
                <a:chOff x="314325" y="1664899"/>
                <a:chExt cx="11606662" cy="3609975"/>
              </a:xfrm>
            </p:grpSpPr>
            <p:pic>
              <p:nvPicPr>
                <p:cNvPr id="4" name="Kép 3"/>
                <p:cNvPicPr>
                  <a:picLocks noChangeAspect="1"/>
                </p:cNvPicPr>
                <p:nvPr/>
              </p:nvPicPr>
              <p:blipFill rotWithShape="1">
                <a:blip r:embed="rId2"/>
                <a:srcRect t="1517" b="1990"/>
                <a:stretch/>
              </p:blipFill>
              <p:spPr>
                <a:xfrm>
                  <a:off x="314325" y="1673525"/>
                  <a:ext cx="3867150" cy="3510952"/>
                </a:xfrm>
                <a:prstGeom prst="rect">
                  <a:avLst/>
                </a:prstGeom>
              </p:spPr>
            </p:pic>
            <p:pic>
              <p:nvPicPr>
                <p:cNvPr id="5" name="Kép 4"/>
                <p:cNvPicPr>
                  <a:picLocks noChangeAspect="1"/>
                </p:cNvPicPr>
                <p:nvPr/>
              </p:nvPicPr>
              <p:blipFill rotWithShape="1">
                <a:blip r:embed="rId3"/>
                <a:srcRect t="1114" b="1354"/>
                <a:stretch/>
              </p:blipFill>
              <p:spPr>
                <a:xfrm>
                  <a:off x="4181475" y="1673526"/>
                  <a:ext cx="3829050" cy="3502324"/>
                </a:xfrm>
                <a:prstGeom prst="rect">
                  <a:avLst/>
                </a:prstGeom>
              </p:spPr>
            </p:pic>
            <p:pic>
              <p:nvPicPr>
                <p:cNvPr id="6" name="Kép 5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015737" y="1664899"/>
                  <a:ext cx="3905250" cy="3609975"/>
                </a:xfrm>
                <a:prstGeom prst="rect">
                  <a:avLst/>
                </a:prstGeom>
              </p:spPr>
            </p:pic>
          </p:grpSp>
          <p:grpSp>
            <p:nvGrpSpPr>
              <p:cNvPr id="11" name="Csoportba foglalás 10"/>
              <p:cNvGrpSpPr/>
              <p:nvPr/>
            </p:nvGrpSpPr>
            <p:grpSpPr>
              <a:xfrm>
                <a:off x="0" y="3510951"/>
                <a:ext cx="11515725" cy="3587961"/>
                <a:chOff x="0" y="3510951"/>
                <a:chExt cx="11515725" cy="3587961"/>
              </a:xfrm>
            </p:grpSpPr>
            <p:pic>
              <p:nvPicPr>
                <p:cNvPr id="8" name="Kép 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0" y="3510951"/>
                  <a:ext cx="3895725" cy="3571875"/>
                </a:xfrm>
                <a:prstGeom prst="rect">
                  <a:avLst/>
                </a:prstGeom>
              </p:spPr>
            </p:pic>
            <p:pic>
              <p:nvPicPr>
                <p:cNvPr id="9" name="Kép 8"/>
                <p:cNvPicPr>
                  <a:picLocks noChangeAspect="1"/>
                </p:cNvPicPr>
                <p:nvPr/>
              </p:nvPicPr>
              <p:blipFill rotWithShape="1">
                <a:blip r:embed="rId6"/>
                <a:srcRect t="1627"/>
                <a:stretch/>
              </p:blipFill>
              <p:spPr>
                <a:xfrm>
                  <a:off x="3895725" y="3519578"/>
                  <a:ext cx="3886200" cy="3579334"/>
                </a:xfrm>
                <a:prstGeom prst="rect">
                  <a:avLst/>
                </a:prstGeom>
              </p:spPr>
            </p:pic>
            <p:pic>
              <p:nvPicPr>
                <p:cNvPr id="10" name="Kép 9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696200" y="3528070"/>
                  <a:ext cx="3819525" cy="3562350"/>
                </a:xfrm>
                <a:prstGeom prst="rect">
                  <a:avLst/>
                </a:prstGeom>
              </p:spPr>
            </p:pic>
          </p:grpSp>
        </p:grpSp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-166718" y="3060516"/>
              <a:ext cx="2627655" cy="23958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182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Beruházási hitelek</a:t>
            </a: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338498"/>
              </p:ext>
            </p:extLst>
          </p:nvPr>
        </p:nvGraphicFramePr>
        <p:xfrm>
          <a:off x="470300" y="1270000"/>
          <a:ext cx="10847027" cy="552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948">
                  <a:extLst>
                    <a:ext uri="{9D8B030D-6E8A-4147-A177-3AD203B41FA5}">
                      <a16:colId xmlns:a16="http://schemas.microsoft.com/office/drawing/2014/main" val="4239218537"/>
                    </a:ext>
                  </a:extLst>
                </a:gridCol>
                <a:gridCol w="1337865">
                  <a:extLst>
                    <a:ext uri="{9D8B030D-6E8A-4147-A177-3AD203B41FA5}">
                      <a16:colId xmlns:a16="http://schemas.microsoft.com/office/drawing/2014/main" val="1964163367"/>
                    </a:ext>
                  </a:extLst>
                </a:gridCol>
                <a:gridCol w="998031">
                  <a:extLst>
                    <a:ext uri="{9D8B030D-6E8A-4147-A177-3AD203B41FA5}">
                      <a16:colId xmlns:a16="http://schemas.microsoft.com/office/drawing/2014/main" val="3477914273"/>
                    </a:ext>
                  </a:extLst>
                </a:gridCol>
                <a:gridCol w="1249706">
                  <a:extLst>
                    <a:ext uri="{9D8B030D-6E8A-4147-A177-3AD203B41FA5}">
                      <a16:colId xmlns:a16="http://schemas.microsoft.com/office/drawing/2014/main" val="2128602220"/>
                    </a:ext>
                  </a:extLst>
                </a:gridCol>
                <a:gridCol w="2084349">
                  <a:extLst>
                    <a:ext uri="{9D8B030D-6E8A-4147-A177-3AD203B41FA5}">
                      <a16:colId xmlns:a16="http://schemas.microsoft.com/office/drawing/2014/main" val="2462352402"/>
                    </a:ext>
                  </a:extLst>
                </a:gridCol>
                <a:gridCol w="2004564">
                  <a:extLst>
                    <a:ext uri="{9D8B030D-6E8A-4147-A177-3AD203B41FA5}">
                      <a16:colId xmlns:a16="http://schemas.microsoft.com/office/drawing/2014/main" val="2838457152"/>
                    </a:ext>
                  </a:extLst>
                </a:gridCol>
                <a:gridCol w="2004564">
                  <a:extLst>
                    <a:ext uri="{9D8B030D-6E8A-4147-A177-3AD203B41FA5}">
                      <a16:colId xmlns:a16="http://schemas.microsoft.com/office/drawing/2014/main" val="1346370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Széchenyi</a:t>
                      </a:r>
                      <a:r>
                        <a:rPr lang="hu-HU" baseline="0" dirty="0"/>
                        <a:t> Max+</a:t>
                      </a:r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dirty="0"/>
                        <a:t>Baross</a:t>
                      </a:r>
                      <a:r>
                        <a:rPr lang="hu-HU" baseline="0" dirty="0"/>
                        <a:t> Gábor Hitelprogram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OTP Bank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K&amp;H Bank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Erste</a:t>
                      </a:r>
                    </a:p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978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mikro- vagy kisvállalkozás,</a:t>
                      </a: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nincs lejárt hiteltartozása, vagy köztartozása,</a:t>
                      </a: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rendelkezik legalább egy teljes lezárt éves működési múlttal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megkezdett vagy új beruházásokra, befektetéshez</a:t>
                      </a: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gépek, berendezések, felszerelések, vásárlására, lízing formájában is</a:t>
                      </a: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megkezdett vagy új energiahatékonysági vagy energiatermelő beruházásokra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megkezdett vagy új energiahatékonysági és megújuló energiatermelő beruházásokra</a:t>
                      </a: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az energiaberuházás kiegészítő elemeként technológiai korszerűsítés is finanszírozható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Azok a belföldi gazdasági társaságok, egyéni vállalkozók, akik a hitelkérelem befogadásának időpontjában a KKV-k közép tartozik</a:t>
                      </a:r>
                    </a:p>
                    <a:p>
                      <a:pPr algn="ctr" fontAlgn="ctr"/>
                      <a:endParaRPr lang="hu-H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kezdő vállalkozások is igényelhetik, mivel nem jelent akadályt, ha vállalkozásának még nincs lezárt üzleti éve</a:t>
                      </a: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Beruházási hitelcél esetén gépek, berendezések és egyéb tárgyi eszközök beszerzésének finanszírozására, ingatlan vásárlására, meglévő üzleti tulajdon vagy bérelt infrastruktúra bővítésére és/vagy fejlesztésére is használható.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ingatlan vásárlás, építés, felújítás</a:t>
                      </a: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gépek, berendezések vásárlása, felújítása</a:t>
                      </a: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egyéb beruházások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Kapacitásbővítés</a:t>
                      </a:r>
                    </a:p>
                    <a:p>
                      <a:pPr algn="ctr"/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Tárgyi eszközökkel kapcsolatos beruházások</a:t>
                      </a: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Gazdálkodással összefüggő ingatlanokhoz kapcsolódó beruházás</a:t>
                      </a: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Tevékenységbővítés</a:t>
                      </a: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Új és használt gépek és berendezések vásárlása</a:t>
                      </a:r>
                    </a:p>
                    <a:p>
                      <a:pPr algn="ctr" fontAlgn="ctr"/>
                      <a:endParaRPr lang="hu-H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895190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Hitelkeret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millió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nincs adat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nincs adat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 millió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millió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 millió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11219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millirárd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nincs adat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nincs adat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250 millió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 millió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889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Futamidő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akár 120 hónap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akár 120 hónap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akár 120 hónap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 hónap-180 hónap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 hónap-120 hónap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 hónap-120 hónap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4971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12%</a:t>
                      </a:r>
                      <a:b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kamattámogatás 7%</a:t>
                      </a:r>
                      <a:b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fizetendő kamat 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Forint alapú: 6%-12%</a:t>
                      </a:r>
                      <a:br>
                        <a:rPr lang="hu-H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Euro alapú: 3,5%-8%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Forint alapú: 5%</a:t>
                      </a:r>
                      <a:b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Euro alapú: 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változó kamatozás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egyedi elbírálás alapján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változó kamatozás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2378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09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Likviditási-Forgóeszköz hitelek</a:t>
            </a: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595892"/>
              </p:ext>
            </p:extLst>
          </p:nvPr>
        </p:nvGraphicFramePr>
        <p:xfrm>
          <a:off x="2221462" y="1294517"/>
          <a:ext cx="7791355" cy="5505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948">
                  <a:extLst>
                    <a:ext uri="{9D8B030D-6E8A-4147-A177-3AD203B41FA5}">
                      <a16:colId xmlns:a16="http://schemas.microsoft.com/office/drawing/2014/main" val="4239218537"/>
                    </a:ext>
                  </a:extLst>
                </a:gridCol>
                <a:gridCol w="1337865">
                  <a:extLst>
                    <a:ext uri="{9D8B030D-6E8A-4147-A177-3AD203B41FA5}">
                      <a16:colId xmlns:a16="http://schemas.microsoft.com/office/drawing/2014/main" val="1964163367"/>
                    </a:ext>
                  </a:extLst>
                </a:gridCol>
                <a:gridCol w="1610151">
                  <a:extLst>
                    <a:ext uri="{9D8B030D-6E8A-4147-A177-3AD203B41FA5}">
                      <a16:colId xmlns:a16="http://schemas.microsoft.com/office/drawing/2014/main" val="3477914273"/>
                    </a:ext>
                  </a:extLst>
                </a:gridCol>
                <a:gridCol w="1670827">
                  <a:extLst>
                    <a:ext uri="{9D8B030D-6E8A-4147-A177-3AD203B41FA5}">
                      <a16:colId xmlns:a16="http://schemas.microsoft.com/office/drawing/2014/main" val="2462352402"/>
                    </a:ext>
                  </a:extLst>
                </a:gridCol>
                <a:gridCol w="2004564">
                  <a:extLst>
                    <a:ext uri="{9D8B030D-6E8A-4147-A177-3AD203B41FA5}">
                      <a16:colId xmlns:a16="http://schemas.microsoft.com/office/drawing/2014/main" val="1346370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Széchenyi</a:t>
                      </a:r>
                      <a:r>
                        <a:rPr lang="hu-HU" baseline="0" dirty="0"/>
                        <a:t> Max+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Baross</a:t>
                      </a:r>
                      <a:r>
                        <a:rPr lang="hu-HU" baseline="0" dirty="0"/>
                        <a:t> Gábor Hitelprogram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OTP Bank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Erste</a:t>
                      </a:r>
                    </a:p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978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hu-H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mikro- vagy kisvállalkozás,</a:t>
                      </a: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nincs lejárt hiteltartozása, vagy köztartozása,</a:t>
                      </a: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rendelkezik egy – 150 millió Ft feletti hitelösszeg igénylése esetén két – teljes lezárt éves működési múlttal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likviditási hiány csökkentésére</a:t>
                      </a: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forgóeszközök finanszírozására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Azok a belföldi gazdasági társaságok, egyéni vállalkozók, akik a hitelkérelem befogadásának időpontjában a KKV-k közé tartozik</a:t>
                      </a:r>
                    </a:p>
                    <a:p>
                      <a:pPr marL="0" algn="ctr" defTabSz="457200" rtl="0" eaLnBrk="1" fontAlgn="ctr" latinLnBrk="0" hangingPunct="1"/>
                      <a:endParaRPr lang="hu-H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fontAlgn="ctr" latinLnBrk="0" hangingPunct="1"/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kezdő vállalkozások is igényelhetik, mivel nem jelent akadályt, ha vállalkozásának még nincs lezárt üzleti éve</a:t>
                      </a: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Szabad felhasználásra igényelt hitel esetén fordítható korábbi – akár más banknál felvett - hitel kiváltására, valamint egyéb szabadon választható célra.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hu-H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rulírozó</a:t>
                      </a:r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hitel igénybevétele rugalmasan alkalmazkodik a cég finanszírozási szükségleteihez, a visszatörlesztett hitelösszeg a rendelkezésre tartási időn belül bármikor újra lehívható. </a:t>
                      </a: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b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 rugalmas hitel-igénybevételi lehetőséggel csökkentheti a cég banki költségeit (előtörlesztés lehetősége)</a:t>
                      </a:r>
                    </a:p>
                    <a:p>
                      <a:pPr marL="0" algn="ctr" defTabSz="457200" rtl="0" eaLnBrk="1" fontAlgn="ctr" latinLnBrk="0" hangingPunct="1"/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895190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Hitelkeret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millió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nincs adat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 millió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 millió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11219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u-HU" sz="1100" b="0" i="0" u="none" strike="noStrike" kern="1200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250 millió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nincs adat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250 millió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889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Futamidő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 hónap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akár 36 hónap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 hónap-180 hónap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 hónap-36 hónap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4971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13%</a:t>
                      </a:r>
                      <a:b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kamattámogatás 8%</a:t>
                      </a:r>
                      <a:b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fizetendő kamat 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Forint alapú: 6%</a:t>
                      </a:r>
                      <a:b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Euro alapú: 3,5%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változó kamatozás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u-H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változó kamatozás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2378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40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2630</TotalTime>
  <Words>784</Words>
  <Application>Microsoft Office PowerPoint</Application>
  <PresentationFormat>Szélesvásznú</PresentationFormat>
  <Paragraphs>117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Fazetta</vt:lpstr>
      <vt:lpstr>A kis- és középvállalkozások hitellehetőségei napjainkban</vt:lpstr>
      <vt:lpstr>PowerPoint-bemutató</vt:lpstr>
      <vt:lpstr>A vállalati hitelezés tranzakciós éves növekedési üteme</vt:lpstr>
      <vt:lpstr>A teljes vállalati és kkv-szektor hitelállományának növekedési üteme</vt:lpstr>
      <vt:lpstr>Hitelezési feltételek változása a vállalati szegmensben</vt:lpstr>
      <vt:lpstr>Hazai hitellehetőségek KKV-nak</vt:lpstr>
      <vt:lpstr>Széchenyi kártya Max+ vállalkozói hitelek</vt:lpstr>
      <vt:lpstr>Beruházási hitelek</vt:lpstr>
      <vt:lpstr>Likviditási-Forgóeszköz hitelek</vt:lpstr>
      <vt:lpstr>Egyéb lehetőségek</vt:lpstr>
      <vt:lpstr>PowerPoint-bemutató</vt:lpstr>
      <vt:lpstr>Köszönöm a figyelmet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KKV-szektor hitelezési tendenciái</dc:title>
  <dc:creator>Márkus Mónika</dc:creator>
  <cp:lastModifiedBy>ETELKA GYŐRI</cp:lastModifiedBy>
  <cp:revision>44</cp:revision>
  <cp:lastPrinted>2022-11-02T11:37:44Z</cp:lastPrinted>
  <dcterms:created xsi:type="dcterms:W3CDTF">2022-11-02T06:09:52Z</dcterms:created>
  <dcterms:modified xsi:type="dcterms:W3CDTF">2023-12-13T14:29:45Z</dcterms:modified>
</cp:coreProperties>
</file>