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73" r:id="rId4"/>
    <p:sldId id="264" r:id="rId5"/>
    <p:sldId id="270" r:id="rId6"/>
    <p:sldId id="303" r:id="rId7"/>
    <p:sldId id="305" r:id="rId8"/>
    <p:sldId id="304" r:id="rId9"/>
    <p:sldId id="279" r:id="rId10"/>
    <p:sldId id="307" r:id="rId11"/>
    <p:sldId id="266" r:id="rId12"/>
    <p:sldId id="258" r:id="rId13"/>
  </p:sldIdLst>
  <p:sldSz cx="12192000" cy="6858000"/>
  <p:notesSz cx="6858000" cy="9144000"/>
  <p:embeddedFontLst>
    <p:embeddedFont>
      <p:font typeface="Lato Regular" panose="020B0604020202020204" charset="0"/>
      <p:regular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3A445D"/>
    <a:srgbClr val="D0E209"/>
    <a:srgbClr val="CCFFFF"/>
    <a:srgbClr val="7BDF43"/>
    <a:srgbClr val="D0E2CC"/>
    <a:srgbClr val="FFF2CC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10" autoAdjust="0"/>
  </p:normalViewPr>
  <p:slideViewPr>
    <p:cSldViewPr snapToGrid="0">
      <p:cViewPr varScale="1">
        <p:scale>
          <a:sx n="64" d="100"/>
          <a:sy n="64" d="100"/>
        </p:scale>
        <p:origin x="9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DB950-0936-4318-96D7-A8AABB5168B3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3AA577C-78DB-44E4-819E-94D55555C6E2}">
      <dgm:prSet phldrT="[Szöveg]" custT="1"/>
      <dgm:spPr>
        <a:solidFill>
          <a:schemeClr val="tx2">
            <a:lumMod val="8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rPr>
            <a:t>                </a:t>
          </a:r>
          <a:endParaRPr lang="hu-HU" sz="2400" b="1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Calibri" panose="020F0502020204030204" pitchFamily="34" charset="0"/>
          </a:endParaRPr>
        </a:p>
      </dgm:t>
    </dgm:pt>
    <dgm:pt modelId="{CE34A567-C3B6-4975-B3CF-EC86E65876C0}" type="parTrans" cxnId="{909ED645-8E67-40AC-B35C-804CB0F5D96D}">
      <dgm:prSet/>
      <dgm:spPr/>
      <dgm:t>
        <a:bodyPr/>
        <a:lstStyle/>
        <a:p>
          <a:endParaRPr lang="hu-HU"/>
        </a:p>
      </dgm:t>
    </dgm:pt>
    <dgm:pt modelId="{4B5295AF-1EE1-4EAB-BA8F-72D593257147}" type="sibTrans" cxnId="{909ED645-8E67-40AC-B35C-804CB0F5D96D}">
      <dgm:prSet/>
      <dgm:spPr>
        <a:scene3d>
          <a:camera prst="orthographicFront"/>
          <a:lightRig rig="threePt" dir="t"/>
        </a:scene3d>
        <a:sp3d z="-40000" prstMaterial="matte">
          <a:bevelT/>
        </a:sp3d>
      </dgm:spPr>
      <dgm:t>
        <a:bodyPr/>
        <a:lstStyle/>
        <a:p>
          <a:endParaRPr lang="hu-HU"/>
        </a:p>
      </dgm:t>
    </dgm:pt>
    <dgm:pt modelId="{4A9E0530-E67D-463F-B597-343B6676663F}">
      <dgm:prSet phldrT="[Szöveg]" custT="1"/>
      <dgm:spPr>
        <a:solidFill>
          <a:schemeClr val="tx2">
            <a:lumMod val="85000"/>
          </a:schemeClr>
        </a:solidFill>
        <a:ln>
          <a:solidFill>
            <a:schemeClr val="bg1">
              <a:lumMod val="20000"/>
              <a:lumOff val="8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hu-H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    </a:t>
          </a:r>
        </a:p>
      </dgm:t>
    </dgm:pt>
    <dgm:pt modelId="{C094C891-2C9C-477F-8CEB-0C42A196EE57}" type="parTrans" cxnId="{FA728939-384A-442C-B14C-9189D5B3AE19}">
      <dgm:prSet/>
      <dgm:spPr/>
      <dgm:t>
        <a:bodyPr/>
        <a:lstStyle/>
        <a:p>
          <a:endParaRPr lang="hu-HU"/>
        </a:p>
      </dgm:t>
    </dgm:pt>
    <dgm:pt modelId="{B3471966-2D2F-4808-8C95-5C26237E62DB}" type="sibTrans" cxnId="{FA728939-384A-442C-B14C-9189D5B3AE19}">
      <dgm:prSet/>
      <dgm:spPr/>
      <dgm:t>
        <a:bodyPr/>
        <a:lstStyle/>
        <a:p>
          <a:endParaRPr lang="hu-HU"/>
        </a:p>
      </dgm:t>
    </dgm:pt>
    <dgm:pt modelId="{93729BBF-AEA2-4F4D-9085-F9B907F8D0B2}">
      <dgm:prSet phldrT="[Szöveg]" custT="1"/>
      <dgm:spPr>
        <a:solidFill>
          <a:schemeClr val="tx2">
            <a:lumMod val="8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hu-HU" sz="2400" b="1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hu-HU" sz="900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hu-HU" sz="900" dirty="0"/>
            <a:t> </a:t>
          </a:r>
        </a:p>
      </dgm:t>
    </dgm:pt>
    <dgm:pt modelId="{A9F03727-C428-45B8-A0A2-41C121597B6D}" type="parTrans" cxnId="{0139E38C-F788-47D3-9A9F-17449E9424C7}">
      <dgm:prSet/>
      <dgm:spPr/>
      <dgm:t>
        <a:bodyPr/>
        <a:lstStyle/>
        <a:p>
          <a:endParaRPr lang="hu-HU"/>
        </a:p>
      </dgm:t>
    </dgm:pt>
    <dgm:pt modelId="{C1158A77-7888-4069-AAFA-12F13DA5A734}" type="sibTrans" cxnId="{0139E38C-F788-47D3-9A9F-17449E9424C7}">
      <dgm:prSet/>
      <dgm:spPr/>
      <dgm:t>
        <a:bodyPr/>
        <a:lstStyle/>
        <a:p>
          <a:endParaRPr lang="hu-HU"/>
        </a:p>
      </dgm:t>
    </dgm:pt>
    <dgm:pt modelId="{9A2A9475-80C0-47E4-AB48-D69082A83D0A}">
      <dgm:prSet phldrT="[Szöveg]" custT="1"/>
      <dgm:spPr>
        <a:solidFill>
          <a:schemeClr val="tx2">
            <a:lumMod val="85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gm:spPr>
      <dgm:t>
        <a:bodyPr/>
        <a:lstStyle/>
        <a:p>
          <a:r>
            <a:rPr lang="hu-HU" sz="2400" dirty="0"/>
            <a:t>           </a:t>
          </a:r>
          <a:endParaRPr lang="hu-HU" sz="2400" b="1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EABE0D-13FF-4538-ABA2-8EA3470805B5}" type="parTrans" cxnId="{57384B44-474F-4362-92AC-3DCA5EE89569}">
      <dgm:prSet/>
      <dgm:spPr/>
      <dgm:t>
        <a:bodyPr/>
        <a:lstStyle/>
        <a:p>
          <a:endParaRPr lang="hu-HU"/>
        </a:p>
      </dgm:t>
    </dgm:pt>
    <dgm:pt modelId="{667238F8-68FB-4462-9CF3-B9E5F39646F2}" type="sibTrans" cxnId="{57384B44-474F-4362-92AC-3DCA5EE89569}">
      <dgm:prSet/>
      <dgm:spPr/>
      <dgm:t>
        <a:bodyPr/>
        <a:lstStyle/>
        <a:p>
          <a:endParaRPr lang="hu-HU"/>
        </a:p>
      </dgm:t>
    </dgm:pt>
    <dgm:pt modelId="{CB0BC3F8-D7B5-42D9-B9CB-1F9BBB4F2222}" type="pres">
      <dgm:prSet presAssocID="{6E3DB950-0936-4318-96D7-A8AABB5168B3}" presName="Name0" presStyleCnt="0">
        <dgm:presLayoutVars>
          <dgm:chMax val="7"/>
          <dgm:chPref val="7"/>
          <dgm:dir/>
        </dgm:presLayoutVars>
      </dgm:prSet>
      <dgm:spPr/>
    </dgm:pt>
    <dgm:pt modelId="{CEF6F907-2326-4102-96F0-0F722D3150FC}" type="pres">
      <dgm:prSet presAssocID="{6E3DB950-0936-4318-96D7-A8AABB5168B3}" presName="Nam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F642E22-8520-4659-8517-9978227FB309}" type="pres">
      <dgm:prSet presAssocID="{6E3DB950-0936-4318-96D7-A8AABB5168B3}" presName="cycl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E6B2C1B-9C75-4276-9949-58F0F0AEE9DD}" type="pres">
      <dgm:prSet presAssocID="{6E3DB950-0936-4318-96D7-A8AABB5168B3}" presName="srcNode" presStyleLbl="node1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3742A109-01EB-4F7D-B048-3E2DFD6D189B}" type="pres">
      <dgm:prSet presAssocID="{6E3DB950-0936-4318-96D7-A8AABB5168B3}" presName="conn" presStyleLbl="parChTrans1D2" presStyleIdx="0" presStyleCnt="1"/>
      <dgm:spPr/>
    </dgm:pt>
    <dgm:pt modelId="{6A2CB0D6-21D9-4C21-89A5-8252B5C99821}" type="pres">
      <dgm:prSet presAssocID="{6E3DB950-0936-4318-96D7-A8AABB5168B3}" presName="extraNode" presStyleLbl="node1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417EB91C-842C-4C81-A282-384CD01F1EB6}" type="pres">
      <dgm:prSet presAssocID="{6E3DB950-0936-4318-96D7-A8AABB5168B3}" presName="dstNode" presStyleLbl="node1" presStyleIdx="0" presStyleCnt="4"/>
      <dgm:spPr>
        <a:scene3d>
          <a:camera prst="orthographicFront"/>
          <a:lightRig rig="threePt" dir="t"/>
        </a:scene3d>
        <a:sp3d>
          <a:bevelT/>
        </a:sp3d>
      </dgm:spPr>
    </dgm:pt>
    <dgm:pt modelId="{64AFE260-AB36-49E3-86EF-34AB4362F528}" type="pres">
      <dgm:prSet presAssocID="{43AA577C-78DB-44E4-819E-94D55555C6E2}" presName="text_1" presStyleLbl="node1" presStyleIdx="0" presStyleCnt="4" custScaleX="104434" custScaleY="107366" custLinFactNeighborY="-16744">
        <dgm:presLayoutVars>
          <dgm:bulletEnabled val="1"/>
        </dgm:presLayoutVars>
      </dgm:prSet>
      <dgm:spPr/>
    </dgm:pt>
    <dgm:pt modelId="{530E53BE-1DC3-4A9E-B2A7-BD02C82021C6}" type="pres">
      <dgm:prSet presAssocID="{43AA577C-78DB-44E4-819E-94D55555C6E2}" presName="accent_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3BF6AEC-14E2-48EB-813B-50EACC220DF8}" type="pres">
      <dgm:prSet presAssocID="{43AA577C-78DB-44E4-819E-94D55555C6E2}" presName="accentRepeatNode" presStyleLbl="solidFgAcc1" presStyleIdx="0" presStyleCnt="4" custLinFactNeighborX="7945" custLinFactNeighborY="5673"/>
      <dgm:spPr>
        <a:noFill/>
        <a:ln>
          <a:noFill/>
        </a:ln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gm:spPr>
    </dgm:pt>
    <dgm:pt modelId="{08AD40D0-ABEF-41AE-9D02-6C78EF2F4B86}" type="pres">
      <dgm:prSet presAssocID="{4A9E0530-E67D-463F-B597-343B6676663F}" presName="text_2" presStyleLbl="node1" presStyleIdx="1" presStyleCnt="4" custScaleX="103754" custLinFactNeighborX="175" custLinFactNeighborY="-8197">
        <dgm:presLayoutVars>
          <dgm:bulletEnabled val="1"/>
        </dgm:presLayoutVars>
      </dgm:prSet>
      <dgm:spPr/>
    </dgm:pt>
    <dgm:pt modelId="{5AEC5A0A-03C7-442F-9ED0-8FE79C8BDCBB}" type="pres">
      <dgm:prSet presAssocID="{4A9E0530-E67D-463F-B597-343B6676663F}" presName="accent_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09A98C0-B2C0-4F05-A6B9-1B252A1BEB66}" type="pres">
      <dgm:prSet presAssocID="{4A9E0530-E67D-463F-B597-343B6676663F}" presName="accentRepeatNode" presStyleLbl="solidFgAcc1" presStyleIdx="1" presStyleCnt="4" custLinFactNeighborX="-10041" custLinFactNeighborY="-7036"/>
      <dgm:spPr>
        <a:noFill/>
        <a:ln>
          <a:noFill/>
        </a:ln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gm:spPr>
    </dgm:pt>
    <dgm:pt modelId="{3BCDB2C2-A86C-4A37-9737-B474C8C75BF7}" type="pres">
      <dgm:prSet presAssocID="{93729BBF-AEA2-4F4D-9085-F9B907F8D0B2}" presName="text_3" presStyleLbl="node1" presStyleIdx="2" presStyleCnt="4" custScaleX="103121" custLinFactNeighborX="491" custLinFactNeighborY="5439">
        <dgm:presLayoutVars>
          <dgm:bulletEnabled val="1"/>
        </dgm:presLayoutVars>
      </dgm:prSet>
      <dgm:spPr/>
    </dgm:pt>
    <dgm:pt modelId="{A172DF83-913F-49C0-A486-0A221BB889BC}" type="pres">
      <dgm:prSet presAssocID="{93729BBF-AEA2-4F4D-9085-F9B907F8D0B2}" presName="accent_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6FDC09D-F003-495A-8258-98529B76C738}" type="pres">
      <dgm:prSet presAssocID="{93729BBF-AEA2-4F4D-9085-F9B907F8D0B2}" presName="accentRepeatNode" presStyleLbl="solidFgAcc1" presStyleIdx="2" presStyleCnt="4"/>
      <dgm:spPr>
        <a:noFill/>
        <a:ln>
          <a:noFill/>
        </a:ln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gm:spPr>
    </dgm:pt>
    <dgm:pt modelId="{502FC125-605B-4200-B957-2ED46531C34B}" type="pres">
      <dgm:prSet presAssocID="{9A2A9475-80C0-47E4-AB48-D69082A83D0A}" presName="text_4" presStyleLbl="node1" presStyleIdx="3" presStyleCnt="4" custScaleX="104138" custScaleY="99806" custLinFactNeighborY="12877">
        <dgm:presLayoutVars>
          <dgm:bulletEnabled val="1"/>
        </dgm:presLayoutVars>
      </dgm:prSet>
      <dgm:spPr/>
    </dgm:pt>
    <dgm:pt modelId="{3C0283E0-F218-44F0-9534-48F75A0088A3}" type="pres">
      <dgm:prSet presAssocID="{9A2A9475-80C0-47E4-AB48-D69082A83D0A}" presName="accent_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0319ABC-B298-4CF3-BAC3-09EE12024A78}" type="pres">
      <dgm:prSet presAssocID="{9A2A9475-80C0-47E4-AB48-D69082A83D0A}" presName="accentRepeatNode" presStyleLbl="solidFgAcc1" presStyleIdx="3" presStyleCnt="4" custLinFactY="33047" custLinFactNeighborX="13586" custLinFactNeighborY="100000"/>
      <dgm:spPr>
        <a:noFill/>
        <a:ln>
          <a:noFill/>
        </a:ln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gm:spPr>
    </dgm:pt>
  </dgm:ptLst>
  <dgm:cxnLst>
    <dgm:cxn modelId="{FA728939-384A-442C-B14C-9189D5B3AE19}" srcId="{6E3DB950-0936-4318-96D7-A8AABB5168B3}" destId="{4A9E0530-E67D-463F-B597-343B6676663F}" srcOrd="1" destOrd="0" parTransId="{C094C891-2C9C-477F-8CEB-0C42A196EE57}" sibTransId="{B3471966-2D2F-4808-8C95-5C26237E62DB}"/>
    <dgm:cxn modelId="{0FF82F62-967A-4349-B45B-518CDC02F56E}" type="presOf" srcId="{43AA577C-78DB-44E4-819E-94D55555C6E2}" destId="{64AFE260-AB36-49E3-86EF-34AB4362F528}" srcOrd="0" destOrd="0" presId="urn:microsoft.com/office/officeart/2008/layout/VerticalCurvedList"/>
    <dgm:cxn modelId="{57384B44-474F-4362-92AC-3DCA5EE89569}" srcId="{6E3DB950-0936-4318-96D7-A8AABB5168B3}" destId="{9A2A9475-80C0-47E4-AB48-D69082A83D0A}" srcOrd="3" destOrd="0" parTransId="{C7EABE0D-13FF-4538-ABA2-8EA3470805B5}" sibTransId="{667238F8-68FB-4462-9CF3-B9E5F39646F2}"/>
    <dgm:cxn modelId="{909ED645-8E67-40AC-B35C-804CB0F5D96D}" srcId="{6E3DB950-0936-4318-96D7-A8AABB5168B3}" destId="{43AA577C-78DB-44E4-819E-94D55555C6E2}" srcOrd="0" destOrd="0" parTransId="{CE34A567-C3B6-4975-B3CF-EC86E65876C0}" sibTransId="{4B5295AF-1EE1-4EAB-BA8F-72D593257147}"/>
    <dgm:cxn modelId="{7D94CF6D-5FEB-4A5B-8A37-E71C9A830B62}" type="presOf" srcId="{4B5295AF-1EE1-4EAB-BA8F-72D593257147}" destId="{3742A109-01EB-4F7D-B048-3E2DFD6D189B}" srcOrd="0" destOrd="0" presId="urn:microsoft.com/office/officeart/2008/layout/VerticalCurvedList"/>
    <dgm:cxn modelId="{0139E38C-F788-47D3-9A9F-17449E9424C7}" srcId="{6E3DB950-0936-4318-96D7-A8AABB5168B3}" destId="{93729BBF-AEA2-4F4D-9085-F9B907F8D0B2}" srcOrd="2" destOrd="0" parTransId="{A9F03727-C428-45B8-A0A2-41C121597B6D}" sibTransId="{C1158A77-7888-4069-AAFA-12F13DA5A734}"/>
    <dgm:cxn modelId="{37FB28B8-9860-48BC-BC62-B27D9F9A8FBE}" type="presOf" srcId="{4A9E0530-E67D-463F-B597-343B6676663F}" destId="{08AD40D0-ABEF-41AE-9D02-6C78EF2F4B86}" srcOrd="0" destOrd="0" presId="urn:microsoft.com/office/officeart/2008/layout/VerticalCurvedList"/>
    <dgm:cxn modelId="{771CCCD4-E2E1-4275-8816-1195B1BD5E6F}" type="presOf" srcId="{6E3DB950-0936-4318-96D7-A8AABB5168B3}" destId="{CB0BC3F8-D7B5-42D9-B9CB-1F9BBB4F2222}" srcOrd="0" destOrd="0" presId="urn:microsoft.com/office/officeart/2008/layout/VerticalCurvedList"/>
    <dgm:cxn modelId="{F194CAEB-B04A-4501-A2EF-F07FEB7E9C27}" type="presOf" srcId="{93729BBF-AEA2-4F4D-9085-F9B907F8D0B2}" destId="{3BCDB2C2-A86C-4A37-9737-B474C8C75BF7}" srcOrd="0" destOrd="0" presId="urn:microsoft.com/office/officeart/2008/layout/VerticalCurvedList"/>
    <dgm:cxn modelId="{B4C9E4F5-9A06-4311-B553-39239C991E38}" type="presOf" srcId="{9A2A9475-80C0-47E4-AB48-D69082A83D0A}" destId="{502FC125-605B-4200-B957-2ED46531C34B}" srcOrd="0" destOrd="0" presId="urn:microsoft.com/office/officeart/2008/layout/VerticalCurvedList"/>
    <dgm:cxn modelId="{F6AB7EAB-A335-4E88-A866-BB86B213097B}" type="presParOf" srcId="{CB0BC3F8-D7B5-42D9-B9CB-1F9BBB4F2222}" destId="{CEF6F907-2326-4102-96F0-0F722D3150FC}" srcOrd="0" destOrd="0" presId="urn:microsoft.com/office/officeart/2008/layout/VerticalCurvedList"/>
    <dgm:cxn modelId="{562A1CE1-E7FC-4BC9-AA70-B38FA99C1312}" type="presParOf" srcId="{CEF6F907-2326-4102-96F0-0F722D3150FC}" destId="{1F642E22-8520-4659-8517-9978227FB309}" srcOrd="0" destOrd="0" presId="urn:microsoft.com/office/officeart/2008/layout/VerticalCurvedList"/>
    <dgm:cxn modelId="{4025395F-09B5-4339-89FB-7D14CBE65641}" type="presParOf" srcId="{1F642E22-8520-4659-8517-9978227FB309}" destId="{FE6B2C1B-9C75-4276-9949-58F0F0AEE9DD}" srcOrd="0" destOrd="0" presId="urn:microsoft.com/office/officeart/2008/layout/VerticalCurvedList"/>
    <dgm:cxn modelId="{BDDA4E88-0A22-4BC2-8D72-6F765C9BD3B0}" type="presParOf" srcId="{1F642E22-8520-4659-8517-9978227FB309}" destId="{3742A109-01EB-4F7D-B048-3E2DFD6D189B}" srcOrd="1" destOrd="0" presId="urn:microsoft.com/office/officeart/2008/layout/VerticalCurvedList"/>
    <dgm:cxn modelId="{A2714EFA-2A92-4010-9BA8-576F9426B73E}" type="presParOf" srcId="{1F642E22-8520-4659-8517-9978227FB309}" destId="{6A2CB0D6-21D9-4C21-89A5-8252B5C99821}" srcOrd="2" destOrd="0" presId="urn:microsoft.com/office/officeart/2008/layout/VerticalCurvedList"/>
    <dgm:cxn modelId="{85894261-ABED-4D9A-91AB-691B719CB81A}" type="presParOf" srcId="{1F642E22-8520-4659-8517-9978227FB309}" destId="{417EB91C-842C-4C81-A282-384CD01F1EB6}" srcOrd="3" destOrd="0" presId="urn:microsoft.com/office/officeart/2008/layout/VerticalCurvedList"/>
    <dgm:cxn modelId="{9913BC73-1115-4010-8C16-8D9626D1A6B9}" type="presParOf" srcId="{CEF6F907-2326-4102-96F0-0F722D3150FC}" destId="{64AFE260-AB36-49E3-86EF-34AB4362F528}" srcOrd="1" destOrd="0" presId="urn:microsoft.com/office/officeart/2008/layout/VerticalCurvedList"/>
    <dgm:cxn modelId="{B6882961-BA74-4AB7-A036-A0CBC345DCEA}" type="presParOf" srcId="{CEF6F907-2326-4102-96F0-0F722D3150FC}" destId="{530E53BE-1DC3-4A9E-B2A7-BD02C82021C6}" srcOrd="2" destOrd="0" presId="urn:microsoft.com/office/officeart/2008/layout/VerticalCurvedList"/>
    <dgm:cxn modelId="{A6E2BE78-5CCC-4DED-B481-575331289DD9}" type="presParOf" srcId="{530E53BE-1DC3-4A9E-B2A7-BD02C82021C6}" destId="{B3BF6AEC-14E2-48EB-813B-50EACC220DF8}" srcOrd="0" destOrd="0" presId="urn:microsoft.com/office/officeart/2008/layout/VerticalCurvedList"/>
    <dgm:cxn modelId="{44FD12F0-D612-4BC4-B933-0261E86C8BD7}" type="presParOf" srcId="{CEF6F907-2326-4102-96F0-0F722D3150FC}" destId="{08AD40D0-ABEF-41AE-9D02-6C78EF2F4B86}" srcOrd="3" destOrd="0" presId="urn:microsoft.com/office/officeart/2008/layout/VerticalCurvedList"/>
    <dgm:cxn modelId="{F14D9C20-6A8E-4E8F-B987-559CE00FAD50}" type="presParOf" srcId="{CEF6F907-2326-4102-96F0-0F722D3150FC}" destId="{5AEC5A0A-03C7-442F-9ED0-8FE79C8BDCBB}" srcOrd="4" destOrd="0" presId="urn:microsoft.com/office/officeart/2008/layout/VerticalCurvedList"/>
    <dgm:cxn modelId="{6E712073-1536-4023-9395-C0F8B9E3EBE6}" type="presParOf" srcId="{5AEC5A0A-03C7-442F-9ED0-8FE79C8BDCBB}" destId="{809A98C0-B2C0-4F05-A6B9-1B252A1BEB66}" srcOrd="0" destOrd="0" presId="urn:microsoft.com/office/officeart/2008/layout/VerticalCurvedList"/>
    <dgm:cxn modelId="{5CD49654-F382-4877-B32C-B3341780BB23}" type="presParOf" srcId="{CEF6F907-2326-4102-96F0-0F722D3150FC}" destId="{3BCDB2C2-A86C-4A37-9737-B474C8C75BF7}" srcOrd="5" destOrd="0" presId="urn:microsoft.com/office/officeart/2008/layout/VerticalCurvedList"/>
    <dgm:cxn modelId="{627AB749-899A-4BCC-8163-25BA9CF1C850}" type="presParOf" srcId="{CEF6F907-2326-4102-96F0-0F722D3150FC}" destId="{A172DF83-913F-49C0-A486-0A221BB889BC}" srcOrd="6" destOrd="0" presId="urn:microsoft.com/office/officeart/2008/layout/VerticalCurvedList"/>
    <dgm:cxn modelId="{40A49881-188A-4184-93EC-E9A16E8F8043}" type="presParOf" srcId="{A172DF83-913F-49C0-A486-0A221BB889BC}" destId="{16FDC09D-F003-495A-8258-98529B76C738}" srcOrd="0" destOrd="0" presId="urn:microsoft.com/office/officeart/2008/layout/VerticalCurvedList"/>
    <dgm:cxn modelId="{E237DB9D-157D-40AC-8579-3FF0986D8696}" type="presParOf" srcId="{CEF6F907-2326-4102-96F0-0F722D3150FC}" destId="{502FC125-605B-4200-B957-2ED46531C34B}" srcOrd="7" destOrd="0" presId="urn:microsoft.com/office/officeart/2008/layout/VerticalCurvedList"/>
    <dgm:cxn modelId="{929FA0F7-2297-4620-84D3-D348F55908F9}" type="presParOf" srcId="{CEF6F907-2326-4102-96F0-0F722D3150FC}" destId="{3C0283E0-F218-44F0-9534-48F75A0088A3}" srcOrd="8" destOrd="0" presId="urn:microsoft.com/office/officeart/2008/layout/VerticalCurvedList"/>
    <dgm:cxn modelId="{A47FC42C-8283-41C7-9941-B67C06B1BB38}" type="presParOf" srcId="{3C0283E0-F218-44F0-9534-48F75A0088A3}" destId="{20319ABC-B298-4CF3-BAC3-09EE12024A78}" srcOrd="0" destOrd="0" presId="urn:microsoft.com/office/officeart/2008/layout/VerticalCurvedList"/>
  </dgm:cxnLst>
  <dgm:bg>
    <a:solidFill>
      <a:srgbClr val="CCFF99"/>
    </a:solidFill>
  </dgm:bg>
  <dgm:whole>
    <a:ln w="3810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6B99EC-85EA-4220-8B02-F4F8FC1C45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B4B004-5D00-4265-9E46-71CDD44667DA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500" b="1" dirty="0">
              <a:latin typeface="Segoe UI" panose="020B0502040204020203" pitchFamily="34" charset="0"/>
              <a:cs typeface="Segoe UI" panose="020B0502040204020203" pitchFamily="34" charset="0"/>
            </a:rPr>
            <a:t>GENERÁCIÓS ELVÁRÁSOK VÁLTOZÁSA</a:t>
          </a:r>
        </a:p>
      </dgm:t>
    </dgm:pt>
    <dgm:pt modelId="{5DA45E94-CBF3-48BF-BE8C-8F83612696F1}" type="parTrans" cxnId="{AC3E9508-6D62-40C9-8063-B237467FAAE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19613D-57DA-46B3-B1B6-7A4CFB316679}" type="sibTrans" cxnId="{AC3E9508-6D62-40C9-8063-B237467FAAE7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27DD01-C5E5-4C3A-B59E-4041F2003F04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1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milleniumi</a:t>
          </a:r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és </a:t>
          </a:r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Z generáció</a:t>
          </a:r>
          <a:endParaRPr lang="hu-HU" sz="16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EDAA986-45B0-4336-AC31-02E55887007D}" type="parTrans" cxnId="{3DC2F9A1-3060-41A5-A4F1-617B065F21A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F21BA84-9C7B-407E-BF08-28D7E5725D4F}" type="sibTrans" cxnId="{3DC2F9A1-3060-41A5-A4F1-617B065F21A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AA1611E-56AE-4F7C-8B4B-FF48AB838CF3}">
      <dgm:prSet phldrT="[Szöveg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sz="1500" b="1" dirty="0">
              <a:latin typeface="Segoe UI" panose="020B0502040204020203" pitchFamily="34" charset="0"/>
              <a:cs typeface="Segoe UI" panose="020B0502040204020203" pitchFamily="34" charset="0"/>
            </a:rPr>
            <a:t>FENNTARTHAT. KEZDEMÉNYEZÉSEK</a:t>
          </a:r>
        </a:p>
      </dgm:t>
    </dgm:pt>
    <dgm:pt modelId="{AAC25CDE-F1FE-4A23-BAC2-BB4B3D3768B9}" type="parTrans" cxnId="{D41D92DC-E900-40E7-9283-861C6998928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1CA394-3A4F-4E19-8AD4-929B03518CAD}" type="sibTrans" cxnId="{D41D92DC-E900-40E7-9283-861C69989282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F90953B-5BF0-4B8B-B1DF-E5583D8709AA}">
      <dgm:prSet phldrT="[Szöveg]" custT="1"/>
      <dgm:spPr/>
      <dgm:t>
        <a:bodyPr/>
        <a:lstStyle/>
        <a:p>
          <a:r>
            <a:rPr lang="hu-H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szén-dioxid-kibocsátás csökkentése</a:t>
          </a:r>
          <a:endParaRPr lang="hu-HU" sz="1600" b="1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36AC64-2A1E-41CF-8ECE-1FD5B758BC4C}" type="parTrans" cxnId="{E63D63DB-27E9-4C9F-8FF8-DEE5B3DF965F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235F40-3AC2-4677-9B67-29B4AB7EB530}" type="sibTrans" cxnId="{E63D63DB-27E9-4C9F-8FF8-DEE5B3DF965F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507C2F-9762-4684-AC98-8396A36AA49D}">
      <dgm:prSet phldrT="[Szöveg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PÉNZÜGYI HATÁSOK MÉRÉSE</a:t>
          </a:r>
        </a:p>
      </dgm:t>
    </dgm:pt>
    <dgm:pt modelId="{3FAEDAB1-ED0F-4AE7-86B1-FCEBD0405F18}" type="parTrans" cxnId="{A31052CD-BFF5-4761-B527-14039A3DD848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ABBB5F0-5A20-4690-A800-0CA4DD8D163C}" type="sibTrans" cxnId="{A31052CD-BFF5-4761-B527-14039A3DD848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7A5A8A-4B31-403E-BB18-1F6E97E5A67C}">
      <dgm:prSet phldrT="[Szöveg]" custT="1"/>
      <dgm:spPr/>
      <dgm:t>
        <a:bodyPr/>
        <a:lstStyle/>
        <a:p>
          <a:r>
            <a:rPr lang="hu-H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fenntarthatósági ROA, ROE és ROI elemzés</a:t>
          </a:r>
        </a:p>
      </dgm:t>
    </dgm:pt>
    <dgm:pt modelId="{156A1104-B7AB-4F16-A619-5C41D62A5C22}" type="parTrans" cxnId="{68DBB072-4258-4DE2-AC3E-FC7532E26136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548877-27D5-45CE-81DC-58B7B87E1340}" type="sibTrans" cxnId="{68DBB072-4258-4DE2-AC3E-FC7532E26136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BCC32DE-986E-4847-A16B-9F810BC28544}">
      <dgm:prSet phldrT="[Szöveg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u-HU" sz="1600" b="1" dirty="0">
              <a:latin typeface="Segoe UI" panose="020B0502040204020203" pitchFamily="34" charset="0"/>
              <a:cs typeface="Segoe UI" panose="020B0502040204020203" pitchFamily="34" charset="0"/>
            </a:rPr>
            <a:t>KIHÍVÁSOK ÉS KONFLIKTUSOK</a:t>
          </a:r>
        </a:p>
      </dgm:t>
    </dgm:pt>
    <dgm:pt modelId="{7F123124-D84D-4ECE-94A8-438AB84B9423}" type="parTrans" cxnId="{581FD0B9-E6BD-43FE-8F28-6A1BE49DA24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1A030C-2E54-469F-986B-E1CECA603781}" type="sibTrans" cxnId="{581FD0B9-E6BD-43FE-8F28-6A1BE49DA24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DCFA756-212F-4321-BFC0-033DFC67A1CB}">
      <dgm:prSet custT="1"/>
      <dgm:spPr/>
      <dgm:t>
        <a:bodyPr/>
        <a:lstStyle/>
        <a:p>
          <a:pPr algn="ctr">
            <a:buFontTx/>
            <a:buNone/>
          </a:pPr>
          <a:r>
            <a:rPr lang="hu-HU" sz="1600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Rövid távú </a:t>
          </a:r>
          <a:r>
            <a:rPr lang="hu-HU" sz="1600" b="1" dirty="0" err="1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pü</a:t>
          </a:r>
          <a:r>
            <a:rPr lang="hu-HU" sz="1600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. cél</a:t>
          </a:r>
        </a:p>
      </dgm:t>
    </dgm:pt>
    <dgm:pt modelId="{4B4E2F72-C58D-4AD7-BE96-F41434147283}" type="parTrans" cxnId="{C511649C-9751-42D0-A96B-482D0E855EB9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B957A4D-BA32-45C4-BF2E-80D48C550BFA}" type="sibTrans" cxnId="{C511649C-9751-42D0-A96B-482D0E855EB9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61C73DE-C6B3-45BC-9A33-934E0E8E2E43}">
      <dgm:prSet phldrT="[Szöveg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KOMMUNIKÁCIÓ ÉS  VISSZAJELZÉS</a:t>
          </a:r>
        </a:p>
      </dgm:t>
    </dgm:pt>
    <dgm:pt modelId="{78594BC5-133A-4F97-AA20-3669D87685CB}" type="parTrans" cxnId="{5E75E955-087C-48E6-AFE5-E04FAB503F8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98E823-7BEE-4743-A5C6-9FE0A39534AD}" type="sibTrans" cxnId="{5E75E955-087C-48E6-AFE5-E04FAB503F8E}">
      <dgm:prSet/>
      <dgm:spPr/>
      <dgm:t>
        <a:bodyPr/>
        <a:lstStyle/>
        <a:p>
          <a:endParaRPr lang="hu-HU" sz="1600" b="1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3CE3E07-6DEB-4BBD-BD0C-C4AA912AF0C6}">
      <dgm:prSet custT="1"/>
      <dgm:spPr/>
      <dgm:t>
        <a:bodyPr/>
        <a:lstStyle/>
        <a:p>
          <a:r>
            <a:rPr lang="hu-HU" sz="1600" b="1" dirty="0" err="1">
              <a:latin typeface="Segoe UI" panose="020B0502040204020203" pitchFamily="34" charset="0"/>
              <a:cs typeface="Segoe UI" panose="020B0502040204020203" pitchFamily="34" charset="0"/>
            </a:rPr>
            <a:t>Stakeholder</a:t>
          </a:r>
          <a:endParaRPr lang="hu-HU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6D0111-52A8-4388-B43E-B044A681DBDE}" type="parTrans" cxnId="{BC568F7B-FE2B-40A2-AE67-8CDFE41CF2D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DCA2FCE-BB27-4D98-8D0F-6F8313B41559}" type="sibTrans" cxnId="{BC568F7B-FE2B-40A2-AE67-8CDFE41CF2D1}">
      <dgm:prSet/>
      <dgm:spPr/>
      <dgm:t>
        <a:bodyPr/>
        <a:lstStyle/>
        <a:p>
          <a:endParaRPr lang="hu-HU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3DC917D-0ACF-465D-AB59-8E79CC0339E9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Wingdings" panose="05000000000000000000" pitchFamily="2" charset="2"/>
            </a:rPr>
            <a:t></a:t>
          </a:r>
          <a:endParaRPr lang="hu-HU" sz="16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48C1DB-B695-464A-856F-574909B7BD87}" type="parTrans" cxnId="{D510D2F7-21FD-47E1-807C-277F6AFAB3F5}">
      <dgm:prSet/>
      <dgm:spPr/>
      <dgm:t>
        <a:bodyPr/>
        <a:lstStyle/>
        <a:p>
          <a:endParaRPr lang="hu-HU"/>
        </a:p>
      </dgm:t>
    </dgm:pt>
    <dgm:pt modelId="{04280906-AC86-4215-99F7-E479B0AEBE59}" type="sibTrans" cxnId="{D510D2F7-21FD-47E1-807C-277F6AFAB3F5}">
      <dgm:prSet/>
      <dgm:spPr/>
      <dgm:t>
        <a:bodyPr/>
        <a:lstStyle/>
        <a:p>
          <a:endParaRPr lang="hu-HU"/>
        </a:p>
      </dgm:t>
    </dgm:pt>
    <dgm:pt modelId="{A1BE52A9-C348-47DA-B89C-A5624ADB9817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elvárás</a:t>
          </a:r>
          <a:endParaRPr lang="hu-HU" sz="16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26F30D6-9744-46C6-A466-61219ED859D8}" type="parTrans" cxnId="{DC38FE0F-1225-40BD-A108-0D100B75828F}">
      <dgm:prSet/>
      <dgm:spPr/>
      <dgm:t>
        <a:bodyPr/>
        <a:lstStyle/>
        <a:p>
          <a:endParaRPr lang="hu-HU"/>
        </a:p>
      </dgm:t>
    </dgm:pt>
    <dgm:pt modelId="{9C45E7CF-09A6-4E7F-841A-72051789A8A6}" type="sibTrans" cxnId="{DC38FE0F-1225-40BD-A108-0D100B75828F}">
      <dgm:prSet/>
      <dgm:spPr/>
      <dgm:t>
        <a:bodyPr/>
        <a:lstStyle/>
        <a:p>
          <a:endParaRPr lang="hu-HU"/>
        </a:p>
      </dgm:t>
    </dgm:pt>
    <dgm:pt modelId="{94E9388B-84A9-44BA-BA5C-5C0D9AD659AB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0" dirty="0" err="1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pü</a:t>
          </a:r>
          <a:r>
            <a:rPr lang="hu-HU" sz="1600" b="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. eredmények</a:t>
          </a:r>
          <a:endParaRPr lang="hu-HU" sz="1600" b="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F8412BC-6E6A-41DC-96D3-6F9BD6861C24}" type="parTrans" cxnId="{7EAC7772-A778-4B9D-BCE0-AC07A39C1CC9}">
      <dgm:prSet/>
      <dgm:spPr/>
      <dgm:t>
        <a:bodyPr/>
        <a:lstStyle/>
        <a:p>
          <a:endParaRPr lang="hu-HU"/>
        </a:p>
      </dgm:t>
    </dgm:pt>
    <dgm:pt modelId="{8342BE18-D7D2-41FD-943B-B44C28A59475}" type="sibTrans" cxnId="{7EAC7772-A778-4B9D-BCE0-AC07A39C1CC9}">
      <dgm:prSet/>
      <dgm:spPr/>
      <dgm:t>
        <a:bodyPr/>
        <a:lstStyle/>
        <a:p>
          <a:endParaRPr lang="hu-HU"/>
        </a:p>
      </dgm:t>
    </dgm:pt>
    <dgm:pt modelId="{A56B88D4-2561-46BF-BF6D-B9117E3AFA2B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+</a:t>
          </a:r>
          <a:endParaRPr lang="hu-HU" sz="1600" b="1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8E88D7-4B78-45F6-820D-DDF7528C7B4B}" type="parTrans" cxnId="{22206521-1991-40C6-8B7E-EB78A858F279}">
      <dgm:prSet/>
      <dgm:spPr/>
      <dgm:t>
        <a:bodyPr/>
        <a:lstStyle/>
        <a:p>
          <a:endParaRPr lang="hu-HU"/>
        </a:p>
      </dgm:t>
    </dgm:pt>
    <dgm:pt modelId="{49D1DB4B-9776-42AE-968F-CFC45FC0B99A}" type="sibTrans" cxnId="{22206521-1991-40C6-8B7E-EB78A858F279}">
      <dgm:prSet/>
      <dgm:spPr/>
      <dgm:t>
        <a:bodyPr/>
        <a:lstStyle/>
        <a:p>
          <a:endParaRPr lang="hu-HU"/>
        </a:p>
      </dgm:t>
    </dgm:pt>
    <dgm:pt modelId="{1B2ACF60-A104-49CC-A506-561AA0735D2C}">
      <dgm:prSet phldrT="[Szöveg]" custT="1"/>
      <dgm:spPr>
        <a:solidFill>
          <a:srgbClr val="D2DEEF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Tx/>
            <a:buNone/>
          </a:pPr>
          <a:r>
            <a:rPr lang="hu-HU" sz="1600" b="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pozitív hatást gyakorolni a társadalomra és a környezetre is</a:t>
          </a:r>
          <a:r>
            <a:rPr lang="hu-HU" sz="1600" b="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gm:t>
    </dgm:pt>
    <dgm:pt modelId="{0D4C70FB-09E1-4F60-BE69-D952E9F503BA}" type="parTrans" cxnId="{5E77FA7B-B088-4DF4-997B-9F008A321148}">
      <dgm:prSet/>
      <dgm:spPr/>
      <dgm:t>
        <a:bodyPr/>
        <a:lstStyle/>
        <a:p>
          <a:endParaRPr lang="hu-HU"/>
        </a:p>
      </dgm:t>
    </dgm:pt>
    <dgm:pt modelId="{45DD628B-DACC-4C62-9947-BA4B1499A3DA}" type="sibTrans" cxnId="{5E77FA7B-B088-4DF4-997B-9F008A321148}">
      <dgm:prSet/>
      <dgm:spPr/>
      <dgm:t>
        <a:bodyPr/>
        <a:lstStyle/>
        <a:p>
          <a:endParaRPr lang="hu-HU"/>
        </a:p>
      </dgm:t>
    </dgm:pt>
    <dgm:pt modelId="{FDF5E93A-E459-4355-A59C-81935D37A2E7}">
      <dgm:prSet phldrT="[Szöveg]" custT="1"/>
      <dgm:spPr/>
      <dgm:t>
        <a:bodyPr/>
        <a:lstStyle/>
        <a:p>
          <a:r>
            <a:rPr lang="hu-H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megújuló energiaforrások használata</a:t>
          </a:r>
          <a:endParaRPr lang="hu-HU" sz="1600" b="1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4513F56-9BAE-44F8-820E-96D02CE39E63}" type="parTrans" cxnId="{51425606-9174-4328-B610-6523F66E2E43}">
      <dgm:prSet/>
      <dgm:spPr/>
      <dgm:t>
        <a:bodyPr/>
        <a:lstStyle/>
        <a:p>
          <a:endParaRPr lang="hu-HU"/>
        </a:p>
      </dgm:t>
    </dgm:pt>
    <dgm:pt modelId="{77C57648-7063-4AD5-8526-97BEEAC6A153}" type="sibTrans" cxnId="{51425606-9174-4328-B610-6523F66E2E43}">
      <dgm:prSet/>
      <dgm:spPr/>
      <dgm:t>
        <a:bodyPr/>
        <a:lstStyle/>
        <a:p>
          <a:endParaRPr lang="hu-HU"/>
        </a:p>
      </dgm:t>
    </dgm:pt>
    <dgm:pt modelId="{270D2E98-3563-43DC-BD7D-05741A9C6998}">
      <dgm:prSet phldrT="[Szöveg]" custT="1"/>
      <dgm:spPr/>
      <dgm:t>
        <a:bodyPr/>
        <a:lstStyle/>
        <a:p>
          <a:r>
            <a:rPr lang="hu-H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etikus ellátási lánc fenntartása</a:t>
          </a:r>
          <a:endParaRPr lang="hu-HU" sz="1600" b="1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CE80A2C-644E-43F0-9BFC-D683B9F2D619}" type="parTrans" cxnId="{7D1EE873-2015-4D8D-A363-7522BB796556}">
      <dgm:prSet/>
      <dgm:spPr/>
      <dgm:t>
        <a:bodyPr/>
        <a:lstStyle/>
        <a:p>
          <a:endParaRPr lang="hu-HU"/>
        </a:p>
      </dgm:t>
    </dgm:pt>
    <dgm:pt modelId="{779748F7-8289-4F74-8C60-00A88C6183C1}" type="sibTrans" cxnId="{7D1EE873-2015-4D8D-A363-7522BB796556}">
      <dgm:prSet/>
      <dgm:spPr/>
      <dgm:t>
        <a:bodyPr/>
        <a:lstStyle/>
        <a:p>
          <a:endParaRPr lang="hu-HU"/>
        </a:p>
      </dgm:t>
    </dgm:pt>
    <dgm:pt modelId="{4BA34FCB-6C4F-43EC-B5C7-6403808A5113}">
      <dgm:prSet custT="1"/>
      <dgm:spPr/>
      <dgm:t>
        <a:bodyPr/>
        <a:lstStyle/>
        <a:p>
          <a:pPr algn="ctr">
            <a:buFontTx/>
            <a:buNone/>
          </a:pPr>
          <a:r>
            <a:rPr lang="hu-HU" sz="1600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Hosszú távú </a:t>
          </a:r>
          <a:r>
            <a:rPr lang="hu-HU" sz="1600" b="1" dirty="0" err="1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</a:t>
          </a:r>
          <a:r>
            <a:rPr lang="hu-HU" sz="1600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. cél</a:t>
          </a:r>
        </a:p>
      </dgm:t>
    </dgm:pt>
    <dgm:pt modelId="{C3CE4361-908F-4AB8-8F18-21D0086DE3F2}" type="parTrans" cxnId="{6F9FAAE7-2BB9-46C7-8833-DED62D8C7A01}">
      <dgm:prSet/>
      <dgm:spPr/>
      <dgm:t>
        <a:bodyPr/>
        <a:lstStyle/>
        <a:p>
          <a:endParaRPr lang="hu-HU"/>
        </a:p>
      </dgm:t>
    </dgm:pt>
    <dgm:pt modelId="{4B3B42BB-8922-4460-9ADA-80404BFD6CDB}" type="sibTrans" cxnId="{6F9FAAE7-2BB9-46C7-8833-DED62D8C7A01}">
      <dgm:prSet/>
      <dgm:spPr/>
      <dgm:t>
        <a:bodyPr/>
        <a:lstStyle/>
        <a:p>
          <a:endParaRPr lang="hu-HU"/>
        </a:p>
      </dgm:t>
    </dgm:pt>
    <dgm:pt modelId="{7DB8E04A-1C51-49F4-95BD-90D5E4B2C59F}">
      <dgm:prSet custT="1"/>
      <dgm:spPr/>
      <dgm:t>
        <a:bodyPr/>
        <a:lstStyle/>
        <a:p>
          <a:pPr algn="l">
            <a:buFontTx/>
            <a:buNone/>
          </a:pPr>
          <a:endParaRPr lang="hu-HU" sz="1600" b="1" dirty="0">
            <a:solidFill>
              <a:srgbClr val="3A445D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9231FA-6B5E-4091-ACDE-EC9F959C2C33}" type="parTrans" cxnId="{1B1C9EF5-FFC0-497D-AE14-E0B3222D1994}">
      <dgm:prSet/>
      <dgm:spPr/>
      <dgm:t>
        <a:bodyPr/>
        <a:lstStyle/>
        <a:p>
          <a:endParaRPr lang="hu-HU"/>
        </a:p>
      </dgm:t>
    </dgm:pt>
    <dgm:pt modelId="{1896516D-83D6-4821-A138-4D631D85AC02}" type="sibTrans" cxnId="{1B1C9EF5-FFC0-497D-AE14-E0B3222D1994}">
      <dgm:prSet/>
      <dgm:spPr/>
      <dgm:t>
        <a:bodyPr/>
        <a:lstStyle/>
        <a:p>
          <a:endParaRPr lang="hu-HU"/>
        </a:p>
      </dgm:t>
    </dgm:pt>
    <dgm:pt modelId="{B8E837FB-33FC-4966-B258-EF3EBC2FB59C}">
      <dgm:prSet custT="1"/>
      <dgm:spPr/>
      <dgm:t>
        <a:bodyPr/>
        <a:lstStyle/>
        <a:p>
          <a:pPr algn="l">
            <a:buFontTx/>
            <a:buNone/>
          </a:pPr>
          <a:endParaRPr lang="hu-HU" sz="1600" b="1" dirty="0">
            <a:solidFill>
              <a:srgbClr val="3A445D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A50208-6125-4BF5-B177-7D6FEA5EB62F}" type="parTrans" cxnId="{6A1039E5-7B39-4451-BC53-D07C34905503}">
      <dgm:prSet/>
      <dgm:spPr/>
      <dgm:t>
        <a:bodyPr/>
        <a:lstStyle/>
        <a:p>
          <a:endParaRPr lang="hu-HU"/>
        </a:p>
      </dgm:t>
    </dgm:pt>
    <dgm:pt modelId="{898C651D-9815-40A3-A2E1-3D532559A618}" type="sibTrans" cxnId="{6A1039E5-7B39-4451-BC53-D07C34905503}">
      <dgm:prSet/>
      <dgm:spPr/>
      <dgm:t>
        <a:bodyPr/>
        <a:lstStyle/>
        <a:p>
          <a:endParaRPr lang="hu-HU"/>
        </a:p>
      </dgm:t>
    </dgm:pt>
    <dgm:pt modelId="{2FAFE2A4-05FD-4DE9-8B29-760B522CB221}">
      <dgm:prSet custT="1"/>
      <dgm:spPr/>
      <dgm:t>
        <a:bodyPr/>
        <a:lstStyle/>
        <a:p>
          <a:r>
            <a:rPr lang="hu-HU" sz="1600" b="1" dirty="0" err="1">
              <a:latin typeface="Segoe UI" panose="020B0502040204020203" pitchFamily="34" charset="0"/>
              <a:cs typeface="Segoe UI" panose="020B0502040204020203" pitchFamily="34" charset="0"/>
            </a:rPr>
            <a:t>Shareholder</a:t>
          </a:r>
          <a:endParaRPr lang="hu-HU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3E190DE-10D6-49D2-B002-0B9CB3BCB2EE}" type="parTrans" cxnId="{F7F99AEA-2697-4554-A312-2F3574D167A9}">
      <dgm:prSet/>
      <dgm:spPr/>
      <dgm:t>
        <a:bodyPr/>
        <a:lstStyle/>
        <a:p>
          <a:endParaRPr lang="hu-HU"/>
        </a:p>
      </dgm:t>
    </dgm:pt>
    <dgm:pt modelId="{B7D1FF18-CF12-4AA3-8141-B7F7BB0A84A4}" type="sibTrans" cxnId="{F7F99AEA-2697-4554-A312-2F3574D167A9}">
      <dgm:prSet/>
      <dgm:spPr/>
      <dgm:t>
        <a:bodyPr/>
        <a:lstStyle/>
        <a:p>
          <a:endParaRPr lang="hu-HU"/>
        </a:p>
      </dgm:t>
    </dgm:pt>
    <dgm:pt modelId="{FAF68C78-BA36-4599-9F7E-A970ECC97611}">
      <dgm:prSet phldrT="[Szöveg]" custT="1"/>
      <dgm:spPr/>
      <dgm:t>
        <a:bodyPr/>
        <a:lstStyle/>
        <a:p>
          <a:endParaRPr lang="hu-HU" sz="1600" b="1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680CEC4-0CFE-45D6-82E8-CF0F64D10B46}" type="parTrans" cxnId="{322BF0B3-90EB-43C7-AD0E-8126865C5FFD}">
      <dgm:prSet/>
      <dgm:spPr/>
    </dgm:pt>
    <dgm:pt modelId="{5A357672-7F66-415C-A7CB-EDBEB3E2BBF1}" type="sibTrans" cxnId="{322BF0B3-90EB-43C7-AD0E-8126865C5FFD}">
      <dgm:prSet/>
      <dgm:spPr/>
    </dgm:pt>
    <dgm:pt modelId="{9AE2FD45-F697-48E9-8566-22810969C31A}">
      <dgm:prSet phldrT="[Szöveg]" custT="1"/>
      <dgm:spPr/>
      <dgm:t>
        <a:bodyPr/>
        <a:lstStyle/>
        <a:p>
          <a:endParaRPr lang="hu-HU" sz="1600" b="1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9680FDC-183A-4EF6-84F0-341EC8933F4B}" type="parTrans" cxnId="{ED0F1628-0527-4FB8-BB45-52110316700E}">
      <dgm:prSet/>
      <dgm:spPr/>
    </dgm:pt>
    <dgm:pt modelId="{F49B4B8B-2CB6-4129-8C46-66600D9A95D7}" type="sibTrans" cxnId="{ED0F1628-0527-4FB8-BB45-52110316700E}">
      <dgm:prSet/>
      <dgm:spPr/>
    </dgm:pt>
    <dgm:pt modelId="{E08B85C0-334C-4D93-8E92-7C433DCEC1BC}">
      <dgm:prSet phldrT="[Szöveg]" custT="1"/>
      <dgm:spPr/>
      <dgm:t>
        <a:bodyPr/>
        <a:lstStyle/>
        <a:p>
          <a:r>
            <a:rPr lang="hu-H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Fenntarthatósági kockázatelemzés a cégkockázat mérése mellett</a:t>
          </a:r>
        </a:p>
      </dgm:t>
    </dgm:pt>
    <dgm:pt modelId="{E50D27E3-0208-41C6-8B65-161FEBF28CFA}" type="parTrans" cxnId="{669AC500-DF26-423B-AA0E-8679EAE0AB27}">
      <dgm:prSet/>
      <dgm:spPr/>
    </dgm:pt>
    <dgm:pt modelId="{F27073EA-DC17-49FD-918E-0965B204D6B1}" type="sibTrans" cxnId="{669AC500-DF26-423B-AA0E-8679EAE0AB27}">
      <dgm:prSet/>
      <dgm:spPr/>
    </dgm:pt>
    <dgm:pt modelId="{33C05170-4EA4-4D56-80CC-83BA6A00BBD7}" type="pres">
      <dgm:prSet presAssocID="{2A6B99EC-85EA-4220-8B02-F4F8FC1C45D0}" presName="Name0" presStyleCnt="0">
        <dgm:presLayoutVars>
          <dgm:dir/>
          <dgm:animLvl val="lvl"/>
          <dgm:resizeHandles val="exact"/>
        </dgm:presLayoutVars>
      </dgm:prSet>
      <dgm:spPr/>
    </dgm:pt>
    <dgm:pt modelId="{675AB318-D923-4D98-BE19-223CB85E6F82}" type="pres">
      <dgm:prSet presAssocID="{C3B4B004-5D00-4265-9E46-71CDD44667DA}" presName="composite" presStyleCnt="0"/>
      <dgm:spPr/>
    </dgm:pt>
    <dgm:pt modelId="{1C608653-B26B-4541-85D0-A0CB61828688}" type="pres">
      <dgm:prSet presAssocID="{C3B4B004-5D00-4265-9E46-71CDD44667D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E8DDD14-F207-45F6-A568-F6949B6FBA9E}" type="pres">
      <dgm:prSet presAssocID="{C3B4B004-5D00-4265-9E46-71CDD44667DA}" presName="desTx" presStyleLbl="alignAccFollowNode1" presStyleIdx="0" presStyleCnt="5" custLinFactNeighborX="-240" custLinFactNeighborY="-946">
        <dgm:presLayoutVars>
          <dgm:bulletEnabled val="1"/>
        </dgm:presLayoutVars>
      </dgm:prSet>
      <dgm:spPr/>
    </dgm:pt>
    <dgm:pt modelId="{71F172B5-57EC-48C0-AD3B-28A718D41BD9}" type="pres">
      <dgm:prSet presAssocID="{4719613D-57DA-46B3-B1B6-7A4CFB316679}" presName="space" presStyleCnt="0"/>
      <dgm:spPr/>
    </dgm:pt>
    <dgm:pt modelId="{46492621-2352-42B6-AE66-CC3BFEF9041A}" type="pres">
      <dgm:prSet presAssocID="{5AA1611E-56AE-4F7C-8B4B-FF48AB838CF3}" presName="composite" presStyleCnt="0"/>
      <dgm:spPr/>
    </dgm:pt>
    <dgm:pt modelId="{B02C02E7-9342-4DBE-A5A8-26589EFA1529}" type="pres">
      <dgm:prSet presAssocID="{5AA1611E-56AE-4F7C-8B4B-FF48AB838CF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E90AFFF-87BF-4125-9398-DB6218617B8D}" type="pres">
      <dgm:prSet presAssocID="{5AA1611E-56AE-4F7C-8B4B-FF48AB838CF3}" presName="desTx" presStyleLbl="alignAccFollowNode1" presStyleIdx="1" presStyleCnt="5" custLinFactNeighborY="500">
        <dgm:presLayoutVars>
          <dgm:bulletEnabled val="1"/>
        </dgm:presLayoutVars>
      </dgm:prSet>
      <dgm:spPr/>
    </dgm:pt>
    <dgm:pt modelId="{AE89D0EA-E62C-47CB-BF8C-A76BF9DBB8DB}" type="pres">
      <dgm:prSet presAssocID="{ED1CA394-3A4F-4E19-8AD4-929B03518CAD}" presName="space" presStyleCnt="0"/>
      <dgm:spPr/>
    </dgm:pt>
    <dgm:pt modelId="{5ED704BD-525B-4B8A-B63F-44AD390625C7}" type="pres">
      <dgm:prSet presAssocID="{CA507C2F-9762-4684-AC98-8396A36AA49D}" presName="composite" presStyleCnt="0"/>
      <dgm:spPr/>
    </dgm:pt>
    <dgm:pt modelId="{7CF7EEC3-9907-4A6E-B84B-49A6DD6113B3}" type="pres">
      <dgm:prSet presAssocID="{CA507C2F-9762-4684-AC98-8396A36AA49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66937BD-9D08-476A-B1D9-C05154026063}" type="pres">
      <dgm:prSet presAssocID="{CA507C2F-9762-4684-AC98-8396A36AA49D}" presName="desTx" presStyleLbl="alignAccFollowNode1" presStyleIdx="2" presStyleCnt="5">
        <dgm:presLayoutVars>
          <dgm:bulletEnabled val="1"/>
        </dgm:presLayoutVars>
      </dgm:prSet>
      <dgm:spPr/>
    </dgm:pt>
    <dgm:pt modelId="{A6607808-F28A-47F0-8708-7B10E61C0614}" type="pres">
      <dgm:prSet presAssocID="{BABBB5F0-5A20-4690-A800-0CA4DD8D163C}" presName="space" presStyleCnt="0"/>
      <dgm:spPr/>
    </dgm:pt>
    <dgm:pt modelId="{3B365DDB-C8DF-46A5-ACFA-32317744084A}" type="pres">
      <dgm:prSet presAssocID="{DBCC32DE-986E-4847-A16B-9F810BC28544}" presName="composite" presStyleCnt="0"/>
      <dgm:spPr/>
    </dgm:pt>
    <dgm:pt modelId="{9B2D6A39-5667-48C0-9349-76A36C76ADE1}" type="pres">
      <dgm:prSet presAssocID="{DBCC32DE-986E-4847-A16B-9F810BC28544}" presName="parTx" presStyleLbl="alignNode1" presStyleIdx="3" presStyleCnt="5" custScaleY="113187">
        <dgm:presLayoutVars>
          <dgm:chMax val="0"/>
          <dgm:chPref val="0"/>
          <dgm:bulletEnabled val="1"/>
        </dgm:presLayoutVars>
      </dgm:prSet>
      <dgm:spPr/>
    </dgm:pt>
    <dgm:pt modelId="{F208E2AE-BC03-4013-888C-5ED62BBC727E}" type="pres">
      <dgm:prSet presAssocID="{DBCC32DE-986E-4847-A16B-9F810BC28544}" presName="desTx" presStyleLbl="alignAccFollowNode1" presStyleIdx="3" presStyleCnt="5">
        <dgm:presLayoutVars>
          <dgm:bulletEnabled val="1"/>
        </dgm:presLayoutVars>
      </dgm:prSet>
      <dgm:spPr/>
    </dgm:pt>
    <dgm:pt modelId="{6C84D5A1-1ACC-4D5A-908F-4C39B7689F17}" type="pres">
      <dgm:prSet presAssocID="{C21A030C-2E54-469F-986B-E1CECA603781}" presName="space" presStyleCnt="0"/>
      <dgm:spPr/>
    </dgm:pt>
    <dgm:pt modelId="{1C2A9CE3-D8D2-4B95-81E5-C6F16501E47C}" type="pres">
      <dgm:prSet presAssocID="{361C73DE-C6B3-45BC-9A33-934E0E8E2E43}" presName="composite" presStyleCnt="0"/>
      <dgm:spPr/>
    </dgm:pt>
    <dgm:pt modelId="{4219B90B-DC29-4E2B-A533-56764B90EC99}" type="pres">
      <dgm:prSet presAssocID="{361C73DE-C6B3-45BC-9A33-934E0E8E2E43}" presName="parTx" presStyleLbl="alignNode1" presStyleIdx="4" presStyleCnt="5" custScaleY="121956" custLinFactNeighborY="-6618">
        <dgm:presLayoutVars>
          <dgm:chMax val="0"/>
          <dgm:chPref val="0"/>
          <dgm:bulletEnabled val="1"/>
        </dgm:presLayoutVars>
      </dgm:prSet>
      <dgm:spPr/>
    </dgm:pt>
    <dgm:pt modelId="{D287DD6F-E44E-4AC9-9EEA-6B4084E472C6}" type="pres">
      <dgm:prSet presAssocID="{361C73DE-C6B3-45BC-9A33-934E0E8E2E4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6232600-5770-49AF-A7D7-31ED68B49FF5}" type="presOf" srcId="{417A5A8A-4B31-403E-BB18-1F6E97E5A67C}" destId="{166937BD-9D08-476A-B1D9-C05154026063}" srcOrd="0" destOrd="0" presId="urn:microsoft.com/office/officeart/2005/8/layout/hList1"/>
    <dgm:cxn modelId="{669AC500-DF26-423B-AA0E-8679EAE0AB27}" srcId="{CA507C2F-9762-4684-AC98-8396A36AA49D}" destId="{E08B85C0-334C-4D93-8E92-7C433DCEC1BC}" srcOrd="1" destOrd="0" parTransId="{E50D27E3-0208-41C6-8B65-161FEBF28CFA}" sibTransId="{F27073EA-DC17-49FD-918E-0965B204D6B1}"/>
    <dgm:cxn modelId="{4617A801-B363-40BA-BE3F-1142A61917FD}" type="presOf" srcId="{94E9388B-84A9-44BA-BA5C-5C0D9AD659AB}" destId="{FE8DDD14-F207-45F6-A568-F6949B6FBA9E}" srcOrd="0" destOrd="3" presId="urn:microsoft.com/office/officeart/2005/8/layout/hList1"/>
    <dgm:cxn modelId="{51425606-9174-4328-B610-6523F66E2E43}" srcId="{5AA1611E-56AE-4F7C-8B4B-FF48AB838CF3}" destId="{FDF5E93A-E459-4355-A59C-81935D37A2E7}" srcOrd="1" destOrd="0" parTransId="{94513F56-9BAE-44F8-820E-96D02CE39E63}" sibTransId="{77C57648-7063-4AD5-8526-97BEEAC6A153}"/>
    <dgm:cxn modelId="{AC3E9508-6D62-40C9-8063-B237467FAAE7}" srcId="{2A6B99EC-85EA-4220-8B02-F4F8FC1C45D0}" destId="{C3B4B004-5D00-4265-9E46-71CDD44667DA}" srcOrd="0" destOrd="0" parTransId="{5DA45E94-CBF3-48BF-BE8C-8F83612696F1}" sibTransId="{4719613D-57DA-46B3-B1B6-7A4CFB316679}"/>
    <dgm:cxn modelId="{DC38FE0F-1225-40BD-A108-0D100B75828F}" srcId="{C3B4B004-5D00-4265-9E46-71CDD44667DA}" destId="{A1BE52A9-C348-47DA-B89C-A5624ADB9817}" srcOrd="2" destOrd="0" parTransId="{526F30D6-9744-46C6-A466-61219ED859D8}" sibTransId="{9C45E7CF-09A6-4E7F-841A-72051789A8A6}"/>
    <dgm:cxn modelId="{22206521-1991-40C6-8B7E-EB78A858F279}" srcId="{C3B4B004-5D00-4265-9E46-71CDD44667DA}" destId="{A56B88D4-2561-46BF-BF6D-B9117E3AFA2B}" srcOrd="4" destOrd="0" parTransId="{1C8E88D7-4B78-45F6-820D-DDF7528C7B4B}" sibTransId="{49D1DB4B-9776-42AE-968F-CFC45FC0B99A}"/>
    <dgm:cxn modelId="{ED0F1628-0527-4FB8-BB45-52110316700E}" srcId="{CA507C2F-9762-4684-AC98-8396A36AA49D}" destId="{9AE2FD45-F697-48E9-8566-22810969C31A}" srcOrd="2" destOrd="0" parTransId="{39680FDC-183A-4EF6-84F0-341EC8933F4B}" sibTransId="{F49B4B8B-2CB6-4129-8C46-66600D9A95D7}"/>
    <dgm:cxn modelId="{10C8E037-59BE-4E37-97FD-CC7EABD88C2A}" type="presOf" srcId="{5AA1611E-56AE-4F7C-8B4B-FF48AB838CF3}" destId="{B02C02E7-9342-4DBE-A5A8-26589EFA1529}" srcOrd="0" destOrd="0" presId="urn:microsoft.com/office/officeart/2005/8/layout/hList1"/>
    <dgm:cxn modelId="{B818A564-4A11-4226-B297-F33C97EE7A3C}" type="presOf" srcId="{1B2ACF60-A104-49CC-A506-561AA0735D2C}" destId="{FE8DDD14-F207-45F6-A568-F6949B6FBA9E}" srcOrd="0" destOrd="5" presId="urn:microsoft.com/office/officeart/2005/8/layout/hList1"/>
    <dgm:cxn modelId="{E7B7276A-4287-4259-822F-6EE2789D3D79}" type="presOf" srcId="{DBCC32DE-986E-4847-A16B-9F810BC28544}" destId="{9B2D6A39-5667-48C0-9349-76A36C76ADE1}" srcOrd="0" destOrd="0" presId="urn:microsoft.com/office/officeart/2005/8/layout/hList1"/>
    <dgm:cxn modelId="{295E124B-B066-4BE8-AE2D-D07659871338}" type="presOf" srcId="{361C73DE-C6B3-45BC-9A33-934E0E8E2E43}" destId="{4219B90B-DC29-4E2B-A533-56764B90EC99}" srcOrd="0" destOrd="0" presId="urn:microsoft.com/office/officeart/2005/8/layout/hList1"/>
    <dgm:cxn modelId="{0C3EE36C-12EF-4D1D-919D-B414B242C3F7}" type="presOf" srcId="{03DC917D-0ACF-465D-AB59-8E79CC0339E9}" destId="{FE8DDD14-F207-45F6-A568-F6949B6FBA9E}" srcOrd="0" destOrd="1" presId="urn:microsoft.com/office/officeart/2005/8/layout/hList1"/>
    <dgm:cxn modelId="{ECFDBC6D-64B9-4338-B519-304E9BCC3441}" type="presOf" srcId="{73CE3E07-6DEB-4BBD-BD0C-C4AA912AF0C6}" destId="{D287DD6F-E44E-4AC9-9EEA-6B4084E472C6}" srcOrd="0" destOrd="0" presId="urn:microsoft.com/office/officeart/2005/8/layout/hList1"/>
    <dgm:cxn modelId="{2C3E0771-7213-4B83-BC5F-8D6236A29A97}" type="presOf" srcId="{270D2E98-3563-43DC-BD7D-05741A9C6998}" destId="{9E90AFFF-87BF-4125-9398-DB6218617B8D}" srcOrd="0" destOrd="2" presId="urn:microsoft.com/office/officeart/2005/8/layout/hList1"/>
    <dgm:cxn modelId="{5C471351-FE3D-4102-B6A3-9C8108B4519C}" type="presOf" srcId="{CA507C2F-9762-4684-AC98-8396A36AA49D}" destId="{7CF7EEC3-9907-4A6E-B84B-49A6DD6113B3}" srcOrd="0" destOrd="0" presId="urn:microsoft.com/office/officeart/2005/8/layout/hList1"/>
    <dgm:cxn modelId="{7EAC7772-A778-4B9D-BCE0-AC07A39C1CC9}" srcId="{C3B4B004-5D00-4265-9E46-71CDD44667DA}" destId="{94E9388B-84A9-44BA-BA5C-5C0D9AD659AB}" srcOrd="3" destOrd="0" parTransId="{AF8412BC-6E6A-41DC-96D3-6F9BD6861C24}" sibTransId="{8342BE18-D7D2-41FD-943B-B44C28A59475}"/>
    <dgm:cxn modelId="{68DBB072-4258-4DE2-AC3E-FC7532E26136}" srcId="{CA507C2F-9762-4684-AC98-8396A36AA49D}" destId="{417A5A8A-4B31-403E-BB18-1F6E97E5A67C}" srcOrd="0" destOrd="0" parTransId="{156A1104-B7AB-4F16-A619-5C41D62A5C22}" sibTransId="{FA548877-27D5-45CE-81DC-58B7B87E1340}"/>
    <dgm:cxn modelId="{7D1EE873-2015-4D8D-A363-7522BB796556}" srcId="{5AA1611E-56AE-4F7C-8B4B-FF48AB838CF3}" destId="{270D2E98-3563-43DC-BD7D-05741A9C6998}" srcOrd="2" destOrd="0" parTransId="{1CE80A2C-644E-43F0-9BFC-D683B9F2D619}" sibTransId="{779748F7-8289-4F74-8C60-00A88C6183C1}"/>
    <dgm:cxn modelId="{5E75E955-087C-48E6-AFE5-E04FAB503F8E}" srcId="{2A6B99EC-85EA-4220-8B02-F4F8FC1C45D0}" destId="{361C73DE-C6B3-45BC-9A33-934E0E8E2E43}" srcOrd="4" destOrd="0" parTransId="{78594BC5-133A-4F97-AA20-3669D87685CB}" sibTransId="{F698E823-7BEE-4743-A5C6-9FE0A39534AD}"/>
    <dgm:cxn modelId="{8B6D2A5A-4168-4519-8DD5-181F3D7FF943}" type="presOf" srcId="{B8E837FB-33FC-4966-B258-EF3EBC2FB59C}" destId="{F208E2AE-BC03-4013-888C-5ED62BBC727E}" srcOrd="0" destOrd="2" presId="urn:microsoft.com/office/officeart/2005/8/layout/hList1"/>
    <dgm:cxn modelId="{6307427A-10FA-48B6-B5CC-83C460EBB456}" type="presOf" srcId="{9DCFA756-212F-4321-BFC0-033DFC67A1CB}" destId="{F208E2AE-BC03-4013-888C-5ED62BBC727E}" srcOrd="0" destOrd="0" presId="urn:microsoft.com/office/officeart/2005/8/layout/hList1"/>
    <dgm:cxn modelId="{BC568F7B-FE2B-40A2-AE67-8CDFE41CF2D1}" srcId="{361C73DE-C6B3-45BC-9A33-934E0E8E2E43}" destId="{73CE3E07-6DEB-4BBD-BD0C-C4AA912AF0C6}" srcOrd="0" destOrd="0" parTransId="{B76D0111-52A8-4388-B43E-B044A681DBDE}" sibTransId="{0DCA2FCE-BB27-4D98-8D0F-6F8313B41559}"/>
    <dgm:cxn modelId="{5E77FA7B-B088-4DF4-997B-9F008A321148}" srcId="{C3B4B004-5D00-4265-9E46-71CDD44667DA}" destId="{1B2ACF60-A104-49CC-A506-561AA0735D2C}" srcOrd="5" destOrd="0" parTransId="{0D4C70FB-09E1-4F60-BE69-D952E9F503BA}" sibTransId="{45DD628B-DACC-4C62-9947-BA4B1499A3DA}"/>
    <dgm:cxn modelId="{13AEA18C-7FD3-4E3D-B7EE-2E6738D5E82F}" type="presOf" srcId="{9AE2FD45-F697-48E9-8566-22810969C31A}" destId="{166937BD-9D08-476A-B1D9-C05154026063}" srcOrd="0" destOrd="2" presId="urn:microsoft.com/office/officeart/2005/8/layout/hList1"/>
    <dgm:cxn modelId="{457BAD8F-8196-4A4A-BA7A-312A66393B7E}" type="presOf" srcId="{7DB8E04A-1C51-49F4-95BD-90D5E4B2C59F}" destId="{F208E2AE-BC03-4013-888C-5ED62BBC727E}" srcOrd="0" destOrd="1" presId="urn:microsoft.com/office/officeart/2005/8/layout/hList1"/>
    <dgm:cxn modelId="{4A77F59B-DC50-4203-BA83-AC486E3E926B}" type="presOf" srcId="{A56B88D4-2561-46BF-BF6D-B9117E3AFA2B}" destId="{FE8DDD14-F207-45F6-A568-F6949B6FBA9E}" srcOrd="0" destOrd="4" presId="urn:microsoft.com/office/officeart/2005/8/layout/hList1"/>
    <dgm:cxn modelId="{C511649C-9751-42D0-A96B-482D0E855EB9}" srcId="{DBCC32DE-986E-4847-A16B-9F810BC28544}" destId="{9DCFA756-212F-4321-BFC0-033DFC67A1CB}" srcOrd="0" destOrd="0" parTransId="{4B4E2F72-C58D-4AD7-BE96-F41434147283}" sibTransId="{2B957A4D-BA32-45C4-BF2E-80D48C550BFA}"/>
    <dgm:cxn modelId="{3DC2F9A1-3060-41A5-A4F1-617B065F21A2}" srcId="{C3B4B004-5D00-4265-9E46-71CDD44667DA}" destId="{1527DD01-C5E5-4C3A-B59E-4041F2003F04}" srcOrd="0" destOrd="0" parTransId="{2EDAA986-45B0-4336-AC31-02E55887007D}" sibTransId="{3F21BA84-9C7B-407E-BF08-28D7E5725D4F}"/>
    <dgm:cxn modelId="{926C29A5-96E9-4A44-AB69-E4E85E71ECFF}" type="presOf" srcId="{1527DD01-C5E5-4C3A-B59E-4041F2003F04}" destId="{FE8DDD14-F207-45F6-A568-F6949B6FBA9E}" srcOrd="0" destOrd="0" presId="urn:microsoft.com/office/officeart/2005/8/layout/hList1"/>
    <dgm:cxn modelId="{7181E2A6-54F3-41AD-8D34-E8DAF8D6326F}" type="presOf" srcId="{2A6B99EC-85EA-4220-8B02-F4F8FC1C45D0}" destId="{33C05170-4EA4-4D56-80CC-83BA6A00BBD7}" srcOrd="0" destOrd="0" presId="urn:microsoft.com/office/officeart/2005/8/layout/hList1"/>
    <dgm:cxn modelId="{2E83FFA7-87F7-4144-8EC0-C2311624B77A}" type="presOf" srcId="{2FAFE2A4-05FD-4DE9-8B29-760B522CB221}" destId="{D287DD6F-E44E-4AC9-9EEA-6B4084E472C6}" srcOrd="0" destOrd="1" presId="urn:microsoft.com/office/officeart/2005/8/layout/hList1"/>
    <dgm:cxn modelId="{7B382EA9-994F-4188-B404-CBD2D0E3CCEC}" type="presOf" srcId="{A1BE52A9-C348-47DA-B89C-A5624ADB9817}" destId="{FE8DDD14-F207-45F6-A568-F6949B6FBA9E}" srcOrd="0" destOrd="2" presId="urn:microsoft.com/office/officeart/2005/8/layout/hList1"/>
    <dgm:cxn modelId="{322BF0B3-90EB-43C7-AD0E-8126865C5FFD}" srcId="{CA507C2F-9762-4684-AC98-8396A36AA49D}" destId="{FAF68C78-BA36-4599-9F7E-A970ECC97611}" srcOrd="3" destOrd="0" parTransId="{F680CEC4-0CFE-45D6-82E8-CF0F64D10B46}" sibTransId="{5A357672-7F66-415C-A7CB-EDBEB3E2BBF1}"/>
    <dgm:cxn modelId="{DE68BAB5-B5E2-4D1C-81DE-58E700B1D49A}" type="presOf" srcId="{9F90953B-5BF0-4B8B-B1DF-E5583D8709AA}" destId="{9E90AFFF-87BF-4125-9398-DB6218617B8D}" srcOrd="0" destOrd="0" presId="urn:microsoft.com/office/officeart/2005/8/layout/hList1"/>
    <dgm:cxn modelId="{581FD0B9-E6BD-43FE-8F28-6A1BE49DA24E}" srcId="{2A6B99EC-85EA-4220-8B02-F4F8FC1C45D0}" destId="{DBCC32DE-986E-4847-A16B-9F810BC28544}" srcOrd="3" destOrd="0" parTransId="{7F123124-D84D-4ECE-94A8-438AB84B9423}" sibTransId="{C21A030C-2E54-469F-986B-E1CECA603781}"/>
    <dgm:cxn modelId="{328175BA-7118-48CB-A7E7-2B6C05ED20A2}" type="presOf" srcId="{4BA34FCB-6C4F-43EC-B5C7-6403808A5113}" destId="{F208E2AE-BC03-4013-888C-5ED62BBC727E}" srcOrd="0" destOrd="3" presId="urn:microsoft.com/office/officeart/2005/8/layout/hList1"/>
    <dgm:cxn modelId="{43AD41BE-559E-47B0-80B6-5562173FFD70}" type="presOf" srcId="{C3B4B004-5D00-4265-9E46-71CDD44667DA}" destId="{1C608653-B26B-4541-85D0-A0CB61828688}" srcOrd="0" destOrd="0" presId="urn:microsoft.com/office/officeart/2005/8/layout/hList1"/>
    <dgm:cxn modelId="{B666F5C0-028E-4ADC-A807-BC9A1672C816}" type="presOf" srcId="{FAF68C78-BA36-4599-9F7E-A970ECC97611}" destId="{166937BD-9D08-476A-B1D9-C05154026063}" srcOrd="0" destOrd="3" presId="urn:microsoft.com/office/officeart/2005/8/layout/hList1"/>
    <dgm:cxn modelId="{A31052CD-BFF5-4761-B527-14039A3DD848}" srcId="{2A6B99EC-85EA-4220-8B02-F4F8FC1C45D0}" destId="{CA507C2F-9762-4684-AC98-8396A36AA49D}" srcOrd="2" destOrd="0" parTransId="{3FAEDAB1-ED0F-4AE7-86B1-FCEBD0405F18}" sibTransId="{BABBB5F0-5A20-4690-A800-0CA4DD8D163C}"/>
    <dgm:cxn modelId="{5AB613D2-FBCA-4370-8F88-8857642DF4D3}" type="presOf" srcId="{FDF5E93A-E459-4355-A59C-81935D37A2E7}" destId="{9E90AFFF-87BF-4125-9398-DB6218617B8D}" srcOrd="0" destOrd="1" presId="urn:microsoft.com/office/officeart/2005/8/layout/hList1"/>
    <dgm:cxn modelId="{E63D63DB-27E9-4C9F-8FF8-DEE5B3DF965F}" srcId="{5AA1611E-56AE-4F7C-8B4B-FF48AB838CF3}" destId="{9F90953B-5BF0-4B8B-B1DF-E5583D8709AA}" srcOrd="0" destOrd="0" parTransId="{B436AC64-2A1E-41CF-8ECE-1FD5B758BC4C}" sibTransId="{86235F40-3AC2-4677-9B67-29B4AB7EB530}"/>
    <dgm:cxn modelId="{D41D92DC-E900-40E7-9283-861C69989282}" srcId="{2A6B99EC-85EA-4220-8B02-F4F8FC1C45D0}" destId="{5AA1611E-56AE-4F7C-8B4B-FF48AB838CF3}" srcOrd="1" destOrd="0" parTransId="{AAC25CDE-F1FE-4A23-BAC2-BB4B3D3768B9}" sibTransId="{ED1CA394-3A4F-4E19-8AD4-929B03518CAD}"/>
    <dgm:cxn modelId="{6A1039E5-7B39-4451-BC53-D07C34905503}" srcId="{DBCC32DE-986E-4847-A16B-9F810BC28544}" destId="{B8E837FB-33FC-4966-B258-EF3EBC2FB59C}" srcOrd="2" destOrd="0" parTransId="{D3A50208-6125-4BF5-B177-7D6FEA5EB62F}" sibTransId="{898C651D-9815-40A3-A2E1-3D532559A618}"/>
    <dgm:cxn modelId="{6F9FAAE7-2BB9-46C7-8833-DED62D8C7A01}" srcId="{DBCC32DE-986E-4847-A16B-9F810BC28544}" destId="{4BA34FCB-6C4F-43EC-B5C7-6403808A5113}" srcOrd="3" destOrd="0" parTransId="{C3CE4361-908F-4AB8-8F18-21D0086DE3F2}" sibTransId="{4B3B42BB-8922-4460-9ADA-80404BFD6CDB}"/>
    <dgm:cxn modelId="{F7F99AEA-2697-4554-A312-2F3574D167A9}" srcId="{361C73DE-C6B3-45BC-9A33-934E0E8E2E43}" destId="{2FAFE2A4-05FD-4DE9-8B29-760B522CB221}" srcOrd="1" destOrd="0" parTransId="{23E190DE-10D6-49D2-B002-0B9CB3BCB2EE}" sibTransId="{B7D1FF18-CF12-4AA3-8141-B7F7BB0A84A4}"/>
    <dgm:cxn modelId="{C8CC2EF1-03DF-4EE2-9591-88F913FA6D1D}" type="presOf" srcId="{E08B85C0-334C-4D93-8E92-7C433DCEC1BC}" destId="{166937BD-9D08-476A-B1D9-C05154026063}" srcOrd="0" destOrd="1" presId="urn:microsoft.com/office/officeart/2005/8/layout/hList1"/>
    <dgm:cxn modelId="{1B1C9EF5-FFC0-497D-AE14-E0B3222D1994}" srcId="{DBCC32DE-986E-4847-A16B-9F810BC28544}" destId="{7DB8E04A-1C51-49F4-95BD-90D5E4B2C59F}" srcOrd="1" destOrd="0" parTransId="{7B9231FA-6B5E-4091-ACDE-EC9F959C2C33}" sibTransId="{1896516D-83D6-4821-A138-4D631D85AC02}"/>
    <dgm:cxn modelId="{D510D2F7-21FD-47E1-807C-277F6AFAB3F5}" srcId="{C3B4B004-5D00-4265-9E46-71CDD44667DA}" destId="{03DC917D-0ACF-465D-AB59-8E79CC0339E9}" srcOrd="1" destOrd="0" parTransId="{8248C1DB-B695-464A-856F-574909B7BD87}" sibTransId="{04280906-AC86-4215-99F7-E479B0AEBE59}"/>
    <dgm:cxn modelId="{E168DF54-BCAB-45F1-9266-69AE07BC2354}" type="presParOf" srcId="{33C05170-4EA4-4D56-80CC-83BA6A00BBD7}" destId="{675AB318-D923-4D98-BE19-223CB85E6F82}" srcOrd="0" destOrd="0" presId="urn:microsoft.com/office/officeart/2005/8/layout/hList1"/>
    <dgm:cxn modelId="{E37782A3-CFD4-493A-8DBB-6DCDEB815ADB}" type="presParOf" srcId="{675AB318-D923-4D98-BE19-223CB85E6F82}" destId="{1C608653-B26B-4541-85D0-A0CB61828688}" srcOrd="0" destOrd="0" presId="urn:microsoft.com/office/officeart/2005/8/layout/hList1"/>
    <dgm:cxn modelId="{339349BA-1D30-462B-B257-4C540F3BFECC}" type="presParOf" srcId="{675AB318-D923-4D98-BE19-223CB85E6F82}" destId="{FE8DDD14-F207-45F6-A568-F6949B6FBA9E}" srcOrd="1" destOrd="0" presId="urn:microsoft.com/office/officeart/2005/8/layout/hList1"/>
    <dgm:cxn modelId="{896BDAB1-F229-4656-9B3A-C133E43CE0A9}" type="presParOf" srcId="{33C05170-4EA4-4D56-80CC-83BA6A00BBD7}" destId="{71F172B5-57EC-48C0-AD3B-28A718D41BD9}" srcOrd="1" destOrd="0" presId="urn:microsoft.com/office/officeart/2005/8/layout/hList1"/>
    <dgm:cxn modelId="{9001DEFD-2B9C-41AB-943E-F6B0AA4FAFCE}" type="presParOf" srcId="{33C05170-4EA4-4D56-80CC-83BA6A00BBD7}" destId="{46492621-2352-42B6-AE66-CC3BFEF9041A}" srcOrd="2" destOrd="0" presId="urn:microsoft.com/office/officeart/2005/8/layout/hList1"/>
    <dgm:cxn modelId="{7AA2E1B8-D63C-42C6-B291-E63103B7E248}" type="presParOf" srcId="{46492621-2352-42B6-AE66-CC3BFEF9041A}" destId="{B02C02E7-9342-4DBE-A5A8-26589EFA1529}" srcOrd="0" destOrd="0" presId="urn:microsoft.com/office/officeart/2005/8/layout/hList1"/>
    <dgm:cxn modelId="{7B811B06-996A-405A-A9D4-C2B422AE3F37}" type="presParOf" srcId="{46492621-2352-42B6-AE66-CC3BFEF9041A}" destId="{9E90AFFF-87BF-4125-9398-DB6218617B8D}" srcOrd="1" destOrd="0" presId="urn:microsoft.com/office/officeart/2005/8/layout/hList1"/>
    <dgm:cxn modelId="{64830CA5-1949-47CD-9DCF-699481350730}" type="presParOf" srcId="{33C05170-4EA4-4D56-80CC-83BA6A00BBD7}" destId="{AE89D0EA-E62C-47CB-BF8C-A76BF9DBB8DB}" srcOrd="3" destOrd="0" presId="urn:microsoft.com/office/officeart/2005/8/layout/hList1"/>
    <dgm:cxn modelId="{5AE52FF2-B30C-4DF8-BE7A-CA511DEAF2BC}" type="presParOf" srcId="{33C05170-4EA4-4D56-80CC-83BA6A00BBD7}" destId="{5ED704BD-525B-4B8A-B63F-44AD390625C7}" srcOrd="4" destOrd="0" presId="urn:microsoft.com/office/officeart/2005/8/layout/hList1"/>
    <dgm:cxn modelId="{F189D360-FDBE-4845-A3BB-AC0D664F13DB}" type="presParOf" srcId="{5ED704BD-525B-4B8A-B63F-44AD390625C7}" destId="{7CF7EEC3-9907-4A6E-B84B-49A6DD6113B3}" srcOrd="0" destOrd="0" presId="urn:microsoft.com/office/officeart/2005/8/layout/hList1"/>
    <dgm:cxn modelId="{F45E468D-E32B-4234-A725-D1CAE7D126B5}" type="presParOf" srcId="{5ED704BD-525B-4B8A-B63F-44AD390625C7}" destId="{166937BD-9D08-476A-B1D9-C05154026063}" srcOrd="1" destOrd="0" presId="urn:microsoft.com/office/officeart/2005/8/layout/hList1"/>
    <dgm:cxn modelId="{8D7F95FA-9236-4A59-BF43-56BD3B238DFB}" type="presParOf" srcId="{33C05170-4EA4-4D56-80CC-83BA6A00BBD7}" destId="{A6607808-F28A-47F0-8708-7B10E61C0614}" srcOrd="5" destOrd="0" presId="urn:microsoft.com/office/officeart/2005/8/layout/hList1"/>
    <dgm:cxn modelId="{88E81232-C081-4C5F-90DB-BD2E799E7F15}" type="presParOf" srcId="{33C05170-4EA4-4D56-80CC-83BA6A00BBD7}" destId="{3B365DDB-C8DF-46A5-ACFA-32317744084A}" srcOrd="6" destOrd="0" presId="urn:microsoft.com/office/officeart/2005/8/layout/hList1"/>
    <dgm:cxn modelId="{6D6CD7FE-EB11-4B49-8F93-3B5B275423DB}" type="presParOf" srcId="{3B365DDB-C8DF-46A5-ACFA-32317744084A}" destId="{9B2D6A39-5667-48C0-9349-76A36C76ADE1}" srcOrd="0" destOrd="0" presId="urn:microsoft.com/office/officeart/2005/8/layout/hList1"/>
    <dgm:cxn modelId="{23D02AFA-5C08-49B2-818A-050DD9ED36B8}" type="presParOf" srcId="{3B365DDB-C8DF-46A5-ACFA-32317744084A}" destId="{F208E2AE-BC03-4013-888C-5ED62BBC727E}" srcOrd="1" destOrd="0" presId="urn:microsoft.com/office/officeart/2005/8/layout/hList1"/>
    <dgm:cxn modelId="{1A44A597-25F8-4E39-9C02-DBB99A986B8A}" type="presParOf" srcId="{33C05170-4EA4-4D56-80CC-83BA6A00BBD7}" destId="{6C84D5A1-1ACC-4D5A-908F-4C39B7689F17}" srcOrd="7" destOrd="0" presId="urn:microsoft.com/office/officeart/2005/8/layout/hList1"/>
    <dgm:cxn modelId="{2A13D9EB-F562-4AFC-8B31-031B356AAD12}" type="presParOf" srcId="{33C05170-4EA4-4D56-80CC-83BA6A00BBD7}" destId="{1C2A9CE3-D8D2-4B95-81E5-C6F16501E47C}" srcOrd="8" destOrd="0" presId="urn:microsoft.com/office/officeart/2005/8/layout/hList1"/>
    <dgm:cxn modelId="{82902166-F6D9-45B2-A02E-27D5422CA9F2}" type="presParOf" srcId="{1C2A9CE3-D8D2-4B95-81E5-C6F16501E47C}" destId="{4219B90B-DC29-4E2B-A533-56764B90EC99}" srcOrd="0" destOrd="0" presId="urn:microsoft.com/office/officeart/2005/8/layout/hList1"/>
    <dgm:cxn modelId="{A92E281D-EACD-4815-A197-24FC3F86D17D}" type="presParOf" srcId="{1C2A9CE3-D8D2-4B95-81E5-C6F16501E47C}" destId="{D287DD6F-E44E-4AC9-9EEA-6B4084E472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2A109-01EB-4F7D-B048-3E2DFD6D189B}">
      <dsp:nvSpPr>
        <dsp:cNvPr id="0" name=""/>
        <dsp:cNvSpPr/>
      </dsp:nvSpPr>
      <dsp:spPr>
        <a:xfrm>
          <a:off x="-5312480" y="-800654"/>
          <a:ext cx="6224883" cy="622488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FE260-AB36-49E3-86EF-34AB4362F528}">
      <dsp:nvSpPr>
        <dsp:cNvPr id="0" name=""/>
        <dsp:cNvSpPr/>
      </dsp:nvSpPr>
      <dsp:spPr>
        <a:xfrm>
          <a:off x="267085" y="210165"/>
          <a:ext cx="8013025" cy="763684"/>
        </a:xfrm>
        <a:prstGeom prst="rect">
          <a:avLst/>
        </a:prstGeom>
        <a:solidFill>
          <a:schemeClr val="tx2">
            <a:lumMod val="85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rPr>
            <a:t>                </a:t>
          </a:r>
          <a:endParaRPr lang="hu-HU" sz="2400" b="1" kern="1200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Calibri" panose="020F0502020204030204" pitchFamily="34" charset="0"/>
          </a:endParaRPr>
        </a:p>
      </dsp:txBody>
      <dsp:txXfrm>
        <a:off x="267085" y="210165"/>
        <a:ext cx="8013025" cy="763684"/>
      </dsp:txXfrm>
    </dsp:sp>
    <dsp:sp modelId="{B3BF6AEC-14E2-48EB-813B-50EACC220DF8}">
      <dsp:nvSpPr>
        <dsp:cNvPr id="0" name=""/>
        <dsp:cNvSpPr/>
      </dsp:nvSpPr>
      <dsp:spPr>
        <a:xfrm>
          <a:off x="63275" y="316988"/>
          <a:ext cx="889113" cy="889113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D40D0-ABEF-41AE-9D02-6C78EF2F4B86}">
      <dsp:nvSpPr>
        <dsp:cNvPr id="0" name=""/>
        <dsp:cNvSpPr/>
      </dsp:nvSpPr>
      <dsp:spPr>
        <a:xfrm>
          <a:off x="721339" y="1364276"/>
          <a:ext cx="7537742" cy="711290"/>
        </a:xfrm>
        <a:prstGeom prst="rect">
          <a:avLst/>
        </a:prstGeom>
        <a:solidFill>
          <a:schemeClr val="tx2">
            <a:lumMod val="85000"/>
          </a:schemeClr>
        </a:solidFill>
        <a:ln>
          <a:solidFill>
            <a:schemeClr val="bg1">
              <a:lumMod val="20000"/>
              <a:lumOff val="8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    </a:t>
          </a:r>
        </a:p>
      </dsp:txBody>
      <dsp:txXfrm>
        <a:off x="721339" y="1364276"/>
        <a:ext cx="7537742" cy="711290"/>
      </dsp:txXfrm>
    </dsp:sp>
    <dsp:sp modelId="{809A98C0-B2C0-4F05-A6B9-1B252A1BEB66}">
      <dsp:nvSpPr>
        <dsp:cNvPr id="0" name=""/>
        <dsp:cNvSpPr/>
      </dsp:nvSpPr>
      <dsp:spPr>
        <a:xfrm>
          <a:off x="311158" y="1271111"/>
          <a:ext cx="889113" cy="889113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B2C2-A86C-4A37-9737-B474C8C75BF7}">
      <dsp:nvSpPr>
        <dsp:cNvPr id="0" name=""/>
        <dsp:cNvSpPr/>
      </dsp:nvSpPr>
      <dsp:spPr>
        <a:xfrm>
          <a:off x="767291" y="2528389"/>
          <a:ext cx="7491754" cy="711290"/>
        </a:xfrm>
        <a:prstGeom prst="rect">
          <a:avLst/>
        </a:prstGeom>
        <a:solidFill>
          <a:schemeClr val="tx2">
            <a:lumMod val="85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hu-HU" sz="2400" b="1" kern="1200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2400" b="1" kern="12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 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 </a:t>
          </a:r>
        </a:p>
      </dsp:txBody>
      <dsp:txXfrm>
        <a:off x="767291" y="2528389"/>
        <a:ext cx="7491754" cy="711290"/>
      </dsp:txXfrm>
    </dsp:sp>
    <dsp:sp modelId="{16FDC09D-F003-495A-8258-98529B76C738}">
      <dsp:nvSpPr>
        <dsp:cNvPr id="0" name=""/>
        <dsp:cNvSpPr/>
      </dsp:nvSpPr>
      <dsp:spPr>
        <a:xfrm>
          <a:off x="400434" y="2400790"/>
          <a:ext cx="889113" cy="889113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FC125-605B-4200-B957-2ED46531C34B}">
      <dsp:nvSpPr>
        <dsp:cNvPr id="0" name=""/>
        <dsp:cNvSpPr/>
      </dsp:nvSpPr>
      <dsp:spPr>
        <a:xfrm>
          <a:off x="278441" y="3649105"/>
          <a:ext cx="7990313" cy="709910"/>
        </a:xfrm>
        <a:prstGeom prst="rect">
          <a:avLst/>
        </a:prstGeom>
        <a:solidFill>
          <a:schemeClr val="tx2">
            <a:lumMod val="85000"/>
          </a:schemeClr>
        </a:solidFill>
        <a:ln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58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           </a:t>
          </a:r>
          <a:endParaRPr lang="hu-HU" sz="2400" b="1" kern="1200" dirty="0">
            <a:solidFill>
              <a:srgbClr val="3333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8441" y="3649105"/>
        <a:ext cx="7990313" cy="709910"/>
      </dsp:txXfrm>
    </dsp:sp>
    <dsp:sp modelId="{20319ABC-B298-4CF3-BAC3-09EE12024A78}">
      <dsp:nvSpPr>
        <dsp:cNvPr id="0" name=""/>
        <dsp:cNvSpPr/>
      </dsp:nvSpPr>
      <dsp:spPr>
        <a:xfrm>
          <a:off x="113429" y="3734460"/>
          <a:ext cx="889113" cy="889113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08653-B26B-4541-85D0-A0CB61828688}">
      <dsp:nvSpPr>
        <dsp:cNvPr id="0" name=""/>
        <dsp:cNvSpPr/>
      </dsp:nvSpPr>
      <dsp:spPr>
        <a:xfrm>
          <a:off x="5544" y="615409"/>
          <a:ext cx="2125378" cy="85015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Segoe UI" panose="020B0502040204020203" pitchFamily="34" charset="0"/>
              <a:cs typeface="Segoe UI" panose="020B0502040204020203" pitchFamily="34" charset="0"/>
            </a:rPr>
            <a:t>GENERÁCIÓS ELVÁRÁSOK VÁLTOZÁSA</a:t>
          </a:r>
        </a:p>
      </dsp:txBody>
      <dsp:txXfrm>
        <a:off x="5544" y="615409"/>
        <a:ext cx="2125378" cy="850151"/>
      </dsp:txXfrm>
    </dsp:sp>
    <dsp:sp modelId="{FE8DDD14-F207-45F6-A568-F6949B6FBA9E}">
      <dsp:nvSpPr>
        <dsp:cNvPr id="0" name=""/>
        <dsp:cNvSpPr/>
      </dsp:nvSpPr>
      <dsp:spPr>
        <a:xfrm>
          <a:off x="443" y="1437710"/>
          <a:ext cx="2125378" cy="2944012"/>
        </a:xfrm>
        <a:prstGeom prst="rect">
          <a:avLst/>
        </a:prstGeom>
        <a:solidFill>
          <a:srgbClr val="D2DEE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1" kern="1200" dirty="0" err="1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milleniumi</a:t>
          </a: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és </a:t>
          </a: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Z generáció</a:t>
          </a:r>
          <a:endParaRPr lang="hu-HU" sz="16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  <a:sym typeface="Wingdings" panose="05000000000000000000" pitchFamily="2" charset="2"/>
            </a:rPr>
            <a:t></a:t>
          </a:r>
          <a:endParaRPr lang="hu-HU" sz="16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elvárás</a:t>
          </a:r>
          <a:endParaRPr lang="hu-HU" sz="16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0" kern="1200" dirty="0" err="1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pü</a:t>
          </a:r>
          <a:r>
            <a:rPr lang="hu-HU" sz="1600" b="0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. eredmények</a:t>
          </a:r>
          <a:endParaRPr lang="hu-HU" sz="1600" b="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+</a:t>
          </a:r>
          <a:endParaRPr lang="hu-HU" sz="1600" b="1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hu-HU" sz="1600" b="0" kern="1200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pozitív hatást gyakorolni a társadalomra és a környezetre is</a:t>
          </a:r>
          <a:r>
            <a:rPr lang="hu-HU" sz="1600" b="0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 </a:t>
          </a:r>
        </a:p>
      </dsp:txBody>
      <dsp:txXfrm>
        <a:off x="443" y="1437710"/>
        <a:ext cx="2125378" cy="2944012"/>
      </dsp:txXfrm>
    </dsp:sp>
    <dsp:sp modelId="{B02C02E7-9342-4DBE-A5A8-26589EFA1529}">
      <dsp:nvSpPr>
        <dsp:cNvPr id="0" name=""/>
        <dsp:cNvSpPr/>
      </dsp:nvSpPr>
      <dsp:spPr>
        <a:xfrm>
          <a:off x="2428475" y="615409"/>
          <a:ext cx="2125378" cy="85015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kern="1200" dirty="0">
              <a:latin typeface="Segoe UI" panose="020B0502040204020203" pitchFamily="34" charset="0"/>
              <a:cs typeface="Segoe UI" panose="020B0502040204020203" pitchFamily="34" charset="0"/>
            </a:rPr>
            <a:t>FENNTARTHAT. KEZDEMÉNYEZÉSEK</a:t>
          </a:r>
        </a:p>
      </dsp:txBody>
      <dsp:txXfrm>
        <a:off x="2428475" y="615409"/>
        <a:ext cx="2125378" cy="850151"/>
      </dsp:txXfrm>
    </dsp:sp>
    <dsp:sp modelId="{9E90AFFF-87BF-4125-9398-DB6218617B8D}">
      <dsp:nvSpPr>
        <dsp:cNvPr id="0" name=""/>
        <dsp:cNvSpPr/>
      </dsp:nvSpPr>
      <dsp:spPr>
        <a:xfrm>
          <a:off x="2428475" y="1480280"/>
          <a:ext cx="2125378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szén-dioxid-kibocsátás csökkentése</a:t>
          </a:r>
          <a:endParaRPr lang="hu-HU" sz="1600" b="1" kern="1200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megújuló energiaforrások használata</a:t>
          </a:r>
          <a:endParaRPr lang="hu-HU" sz="1600" b="1" kern="1200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etikus ellátási lánc fenntartása</a:t>
          </a:r>
          <a:endParaRPr lang="hu-HU" sz="1600" b="1" kern="1200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28475" y="1480280"/>
        <a:ext cx="2125378" cy="2944012"/>
      </dsp:txXfrm>
    </dsp:sp>
    <dsp:sp modelId="{7CF7EEC3-9907-4A6E-B84B-49A6DD6113B3}">
      <dsp:nvSpPr>
        <dsp:cNvPr id="0" name=""/>
        <dsp:cNvSpPr/>
      </dsp:nvSpPr>
      <dsp:spPr>
        <a:xfrm>
          <a:off x="4851406" y="615409"/>
          <a:ext cx="2125378" cy="85015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PÉNZÜGYI HATÁSOK MÉRÉSE</a:t>
          </a:r>
        </a:p>
      </dsp:txBody>
      <dsp:txXfrm>
        <a:off x="4851406" y="615409"/>
        <a:ext cx="2125378" cy="850151"/>
      </dsp:txXfrm>
    </dsp:sp>
    <dsp:sp modelId="{166937BD-9D08-476A-B1D9-C05154026063}">
      <dsp:nvSpPr>
        <dsp:cNvPr id="0" name=""/>
        <dsp:cNvSpPr/>
      </dsp:nvSpPr>
      <dsp:spPr>
        <a:xfrm>
          <a:off x="4851406" y="1465560"/>
          <a:ext cx="2125378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fenntarthatósági ROA, ROE és ROI elemzés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Fenntarthatósági kockázatelemzés a cégkockázat mérése mellett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600" b="1" kern="1200" dirty="0">
            <a:solidFill>
              <a:schemeClr val="accent1">
                <a:lumMod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51406" y="1465560"/>
        <a:ext cx="2125378" cy="2944012"/>
      </dsp:txXfrm>
    </dsp:sp>
    <dsp:sp modelId="{9B2D6A39-5667-48C0-9349-76A36C76ADE1}">
      <dsp:nvSpPr>
        <dsp:cNvPr id="0" name=""/>
        <dsp:cNvSpPr/>
      </dsp:nvSpPr>
      <dsp:spPr>
        <a:xfrm>
          <a:off x="7274338" y="640171"/>
          <a:ext cx="2125378" cy="85015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Segoe UI" panose="020B0502040204020203" pitchFamily="34" charset="0"/>
              <a:cs typeface="Segoe UI" panose="020B0502040204020203" pitchFamily="34" charset="0"/>
            </a:rPr>
            <a:t>KIHÍVÁSOK ÉS KONFLIKTUSOK</a:t>
          </a:r>
        </a:p>
      </dsp:txBody>
      <dsp:txXfrm>
        <a:off x="7274338" y="640171"/>
        <a:ext cx="2125378" cy="850151"/>
      </dsp:txXfrm>
    </dsp:sp>
    <dsp:sp modelId="{F208E2AE-BC03-4013-888C-5ED62BBC727E}">
      <dsp:nvSpPr>
        <dsp:cNvPr id="0" name=""/>
        <dsp:cNvSpPr/>
      </dsp:nvSpPr>
      <dsp:spPr>
        <a:xfrm>
          <a:off x="7274338" y="1440798"/>
          <a:ext cx="2125378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1600" b="1" kern="1200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Rövid távú </a:t>
          </a:r>
          <a:r>
            <a:rPr lang="hu-HU" sz="1600" b="1" kern="1200" dirty="0" err="1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pü</a:t>
          </a:r>
          <a:r>
            <a:rPr lang="hu-HU" sz="1600" b="1" kern="1200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. cél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u-HU" sz="1600" b="1" kern="1200" dirty="0">
            <a:solidFill>
              <a:srgbClr val="3A445D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u-HU" sz="1600" b="1" kern="1200" dirty="0">
            <a:solidFill>
              <a:srgbClr val="3A445D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u-HU" sz="1600" b="1" kern="1200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Hosszú távú </a:t>
          </a:r>
          <a:r>
            <a:rPr lang="hu-HU" sz="1600" b="1" kern="1200" dirty="0" err="1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fenntarth</a:t>
          </a:r>
          <a:r>
            <a:rPr lang="hu-HU" sz="1600" b="1" kern="1200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rPr>
            <a:t>. cél</a:t>
          </a:r>
        </a:p>
      </dsp:txBody>
      <dsp:txXfrm>
        <a:off x="7274338" y="1440798"/>
        <a:ext cx="2125378" cy="2944012"/>
      </dsp:txXfrm>
    </dsp:sp>
    <dsp:sp modelId="{4219B90B-DC29-4E2B-A533-56764B90EC99}">
      <dsp:nvSpPr>
        <dsp:cNvPr id="0" name=""/>
        <dsp:cNvSpPr/>
      </dsp:nvSpPr>
      <dsp:spPr>
        <a:xfrm>
          <a:off x="9697269" y="607538"/>
          <a:ext cx="2125378" cy="85015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KOMMUNIKÁCIÓ ÉS  VISSZAJELZÉS</a:t>
          </a:r>
        </a:p>
      </dsp:txBody>
      <dsp:txXfrm>
        <a:off x="9697269" y="607538"/>
        <a:ext cx="2125378" cy="850151"/>
      </dsp:txXfrm>
    </dsp:sp>
    <dsp:sp modelId="{D287DD6F-E44E-4AC9-9EEA-6B4084E472C6}">
      <dsp:nvSpPr>
        <dsp:cNvPr id="0" name=""/>
        <dsp:cNvSpPr/>
      </dsp:nvSpPr>
      <dsp:spPr>
        <a:xfrm>
          <a:off x="9697269" y="1427296"/>
          <a:ext cx="2125378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Stakeholder</a:t>
          </a:r>
          <a:endParaRPr lang="hu-HU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 err="1">
              <a:latin typeface="Segoe UI" panose="020B0502040204020203" pitchFamily="34" charset="0"/>
              <a:cs typeface="Segoe UI" panose="020B0502040204020203" pitchFamily="34" charset="0"/>
            </a:rPr>
            <a:t>Shareholder</a:t>
          </a:r>
          <a:endParaRPr lang="hu-HU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9697269" y="1427296"/>
        <a:ext cx="2125378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ED7F-D40E-47F8-8342-5AF52377E6AF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0FEE-21E5-4246-A37D-4D3CF54BBD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43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57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40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47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6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fenntarthatósági gyakorlatok hatásai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3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fenntartható üzleti tevékenységek és a pénzügyi érték közötti kimutatható kapcsolat remélhetőleg minden vállalatot meggyőz arról, hogy a fenntarthatóságot integrálják üzleti funkcióikba. </a:t>
            </a: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40FEE-21E5-4246-A37D-4D3CF54BBD3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37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2024. 09. 25.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quotes.com/quote/466504?ref=generatio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BD44707-58D2-C1ED-0CA9-2CCD8B376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09824F6-D260-C278-7E1D-EF1F94BE7D8E}"/>
              </a:ext>
            </a:extLst>
          </p:cNvPr>
          <p:cNvSpPr/>
          <p:nvPr/>
        </p:nvSpPr>
        <p:spPr>
          <a:xfrm>
            <a:off x="1" y="5814907"/>
            <a:ext cx="48674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05C2CB0-F906-B8AC-825E-568BC4986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" y="6012587"/>
            <a:ext cx="5346176" cy="735738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25D19E4A-5247-A028-9A23-EB89C7C6E61A}"/>
              </a:ext>
            </a:extLst>
          </p:cNvPr>
          <p:cNvSpPr txBox="1">
            <a:spLocks/>
          </p:cNvSpPr>
          <p:nvPr/>
        </p:nvSpPr>
        <p:spPr>
          <a:xfrm>
            <a:off x="1538990" y="-30341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GENERÁCIÓVÁLTÁS, A PÉNZÜGYI TELJESÍTMÉNY </a:t>
            </a:r>
          </a:p>
          <a:p>
            <a:r>
              <a:rPr lang="hu-HU" sz="22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ÉS A </a:t>
            </a:r>
          </a:p>
          <a:p>
            <a:r>
              <a:rPr lang="hu-HU" sz="22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FENNTARTHATÓ GAZDÁLKODÁS KÖZÖTTI ÖSSZEFÜGGÉSEK VIZSGÁLATA</a:t>
            </a:r>
            <a:endParaRPr lang="hu-HU" sz="2200" dirty="0">
              <a:solidFill>
                <a:srgbClr val="3A445D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br>
              <a:rPr lang="hu-HU" sz="2200" b="1" dirty="0">
                <a:solidFill>
                  <a:srgbClr val="3A441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hu-HU" sz="2200" dirty="0">
              <a:solidFill>
                <a:srgbClr val="3A4413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E2A7739-6857-1633-301B-3A8F9E60215B}"/>
              </a:ext>
            </a:extLst>
          </p:cNvPr>
          <p:cNvSpPr/>
          <p:nvPr/>
        </p:nvSpPr>
        <p:spPr>
          <a:xfrm>
            <a:off x="1" y="5814907"/>
            <a:ext cx="48674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17081A6-D7E9-1B10-506B-8CC24829F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8" y="6012587"/>
            <a:ext cx="5346176" cy="735738"/>
          </a:xfrm>
          <a:prstGeom prst="rect">
            <a:avLst/>
          </a:prstGeom>
        </p:spPr>
      </p:pic>
      <p:sp>
        <p:nvSpPr>
          <p:cNvPr id="12" name="Alcím 9">
            <a:extLst>
              <a:ext uri="{FF2B5EF4-FFF2-40B4-BE49-F238E27FC236}">
                <a16:creationId xmlns:a16="http://schemas.microsoft.com/office/drawing/2014/main" id="{A3211B50-ED8C-885C-0C51-50533F38C754}"/>
              </a:ext>
            </a:extLst>
          </p:cNvPr>
          <p:cNvSpPr txBox="1">
            <a:spLocks/>
          </p:cNvSpPr>
          <p:nvPr/>
        </p:nvSpPr>
        <p:spPr>
          <a:xfrm>
            <a:off x="1828797" y="1467678"/>
            <a:ext cx="8609427" cy="3922644"/>
          </a:xfrm>
          <a:prstGeom prst="rect">
            <a:avLst/>
          </a:prstGeom>
          <a:solidFill>
            <a:srgbClr val="3A445D"/>
          </a:solidFill>
          <a:ln w="76200">
            <a:solidFill>
              <a:srgbClr val="51E90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sz="2000" b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FFFFFF"/>
                </a:solidFill>
                <a:cs typeface="Segoe UI" panose="020B0502040204020203" pitchFamily="34" charset="0"/>
              </a:rPr>
              <a:t>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Előadó		              Szerzőtárs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	FEJES Judit Katalin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Dr.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				tudományos dékánhelyettes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				    tudományos munkatárs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			                  pénzügyi </a:t>
            </a:r>
            <a:r>
              <a:rPr lang="hu-HU" sz="14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turnaround</a:t>
            </a: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szakértő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u-HU" sz="14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XVIII. SOPRONI PÉNZÜGYI NAPOK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tudományos szekció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2024. szeptember 26.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400" b="1" dirty="0">
                <a:solidFill>
                  <a:srgbClr val="FFFFFF"/>
                </a:solidFill>
                <a:cs typeface="Segoe UI" panose="020B0502040204020203" pitchFamily="34" charset="0"/>
              </a:rPr>
              <a:t>                                                                  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DC7A16B-6255-C60E-530D-53AAA3F99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00" y="1620729"/>
            <a:ext cx="1660789" cy="1684912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FD46524-B8C0-8197-B8AB-96D0AD01B5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21" y="1620729"/>
            <a:ext cx="1640463" cy="16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2" y="-215537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Vizsgálat: Összehasonlító elemzés primer és szekunder információ alapján</a:t>
            </a:r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4007F6D-A532-4FA1-D1E9-BE81CDEE949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BDFEA4E-B8AC-7F28-B10A-2E6FCB427C19}"/>
              </a:ext>
            </a:extLst>
          </p:cNvPr>
          <p:cNvSpPr txBox="1"/>
          <p:nvPr/>
        </p:nvSpPr>
        <p:spPr>
          <a:xfrm>
            <a:off x="1753852" y="5064194"/>
            <a:ext cx="106767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Forrás: Saját szerkesztés</a:t>
            </a:r>
          </a:p>
          <a:p>
            <a:pPr algn="just"/>
            <a:br>
              <a:rPr lang="hu-H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sz="1400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DE234743-C103-BE03-1207-E35535520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36271"/>
              </p:ext>
            </p:extLst>
          </p:nvPr>
        </p:nvGraphicFramePr>
        <p:xfrm>
          <a:off x="228152" y="979686"/>
          <a:ext cx="11722309" cy="4090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4497">
                  <a:extLst>
                    <a:ext uri="{9D8B030D-6E8A-4147-A177-3AD203B41FA5}">
                      <a16:colId xmlns:a16="http://schemas.microsoft.com/office/drawing/2014/main" val="419055340"/>
                    </a:ext>
                  </a:extLst>
                </a:gridCol>
                <a:gridCol w="4183906">
                  <a:extLst>
                    <a:ext uri="{9D8B030D-6E8A-4147-A177-3AD203B41FA5}">
                      <a16:colId xmlns:a16="http://schemas.microsoft.com/office/drawing/2014/main" val="1956571566"/>
                    </a:ext>
                  </a:extLst>
                </a:gridCol>
                <a:gridCol w="4183906">
                  <a:extLst>
                    <a:ext uri="{9D8B030D-6E8A-4147-A177-3AD203B41FA5}">
                      <a16:colId xmlns:a16="http://schemas.microsoft.com/office/drawing/2014/main" val="14081266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Szempontok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Nemzetközi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Magyarország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</a:t>
                      </a: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 jelentések készítése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normává válik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kevésbé elterjedt, kötelező jelleg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92740"/>
                  </a:ext>
                </a:extLst>
              </a:tr>
              <a:tr h="53568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Fenntarthatósági szempontos hatása a </a:t>
                      </a:r>
                      <a:r>
                        <a:rPr lang="hu-HU" sz="1600" b="1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teljesítményre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pozitív, hosszú távú hatás, növeli a váll. Reputációját,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csökk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A kockázatokat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kevésbé egyértelmű kapcsolat, gyakran kihívás a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Integárációja</a:t>
                      </a:r>
                      <a:endParaRPr lang="hu-HU" sz="160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59189"/>
                  </a:ext>
                </a:extLst>
              </a:tr>
              <a:tr h="21546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Generációs elvárások </a:t>
                      </a:r>
                      <a:r>
                        <a:rPr lang="hu-HU" sz="1600" b="1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figy</a:t>
                      </a: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vétele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nyilvánvaló a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szempontok integrálása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kevésbé nyilvánvaló, de növekvő trend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59090"/>
                  </a:ext>
                </a:extLst>
              </a:tr>
              <a:tr h="54931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Integrált jelentéskészítés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széles körben alkalmazott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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és nem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pü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teljesítmény együttesen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kevésbé elterjedt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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küzdenek az integrált jelentéskészítéssel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548681"/>
                  </a:ext>
                </a:extLst>
              </a:tr>
              <a:tr h="3122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Befektetői preferenciák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fenntarthatóságra érzékeny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fenntarthatóság még nem prioritás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49048"/>
                  </a:ext>
                </a:extLst>
              </a:tr>
              <a:tr h="110362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Szabályozási környezet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erős és egyre szigorodó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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támogatja a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fenntarth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. kezdeményezéseket </a:t>
                      </a:r>
                      <a:endParaRPr lang="hu-HU" sz="160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kevésbé fejlett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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részben támogatja a </a:t>
                      </a:r>
                      <a:r>
                        <a:rPr lang="hu-HU" sz="1600" dirty="0" err="1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fenntarth</a:t>
                      </a:r>
                      <a:r>
                        <a:rPr lang="hu-HU" sz="1600" dirty="0">
                          <a:solidFill>
                            <a:srgbClr val="3A445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. kezdeményezéseket </a:t>
                      </a:r>
                      <a:endParaRPr lang="hu-HU" sz="1600" dirty="0">
                        <a:solidFill>
                          <a:srgbClr val="3A445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4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56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1910A8-19EA-4E9A-D4BA-3C64E15BF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4236CE7D-DFA3-7C56-A81F-B7527377D8C0}"/>
              </a:ext>
            </a:extLst>
          </p:cNvPr>
          <p:cNvSpPr/>
          <p:nvPr/>
        </p:nvSpPr>
        <p:spPr>
          <a:xfrm>
            <a:off x="8609429" y="1422398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E08AECB6-F51C-E3BE-25F6-2DE422559F28}"/>
              </a:ext>
            </a:extLst>
          </p:cNvPr>
          <p:cNvGrpSpPr/>
          <p:nvPr/>
        </p:nvGrpSpPr>
        <p:grpSpPr>
          <a:xfrm>
            <a:off x="1390266" y="2614587"/>
            <a:ext cx="9012692" cy="813077"/>
            <a:chOff x="1032385" y="2833943"/>
            <a:chExt cx="10269900" cy="1084099"/>
          </a:xfr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" fov="2700000">
              <a:rot lat="18854120" lon="448979" rev="21432616"/>
            </a:camera>
            <a:lightRig rig="threePt" dir="t"/>
          </a:scene3d>
        </p:grpSpPr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3C5FB36E-1F60-BB5A-E013-D6521B665BD5}"/>
                </a:ext>
              </a:extLst>
            </p:cNvPr>
            <p:cNvSpPr/>
            <p:nvPr/>
          </p:nvSpPr>
          <p:spPr>
            <a:xfrm>
              <a:off x="1032385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0 w 2445214"/>
                <a:gd name="connsiteY5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6022" tIns="88011" rIns="227396" bIns="88011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300">
                <a:solidFill>
                  <a:srgbClr val="C00000"/>
                </a:solidFill>
              </a:endParaRPr>
            </a:p>
          </p:txBody>
        </p:sp>
        <p:sp>
          <p:nvSpPr>
            <p:cNvPr id="28" name="Szabadkézi sokszög: alakzat 27">
              <a:extLst>
                <a:ext uri="{FF2B5EF4-FFF2-40B4-BE49-F238E27FC236}">
                  <a16:creationId xmlns:a16="http://schemas.microsoft.com/office/drawing/2014/main" id="{8F6EF82A-BE60-2BC1-4878-A67D03DB68D4}"/>
                </a:ext>
              </a:extLst>
            </p:cNvPr>
            <p:cNvSpPr/>
            <p:nvPr/>
          </p:nvSpPr>
          <p:spPr>
            <a:xfrm>
              <a:off x="2988557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254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6794" tIns="60008" rIns="396785" bIns="60008" spcCol="1270" anchor="ctr"/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250">
                <a:solidFill>
                  <a:srgbClr val="C00000"/>
                </a:solidFill>
              </a:endParaRPr>
            </a:p>
          </p:txBody>
        </p:sp>
        <p:sp>
          <p:nvSpPr>
            <p:cNvPr id="29" name="Szabadkézi sokszög: alakzat 28">
              <a:extLst>
                <a:ext uri="{FF2B5EF4-FFF2-40B4-BE49-F238E27FC236}">
                  <a16:creationId xmlns:a16="http://schemas.microsoft.com/office/drawing/2014/main" id="{6587E09B-38F4-91EC-3C71-8E56791B270C}"/>
                </a:ext>
              </a:extLst>
            </p:cNvPr>
            <p:cNvSpPr/>
            <p:nvPr/>
          </p:nvSpPr>
          <p:spPr>
            <a:xfrm>
              <a:off x="4944728" y="2939953"/>
              <a:ext cx="2445214" cy="978081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508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56794" tIns="60008" rIns="396785" bIns="60008" spcCol="1270" anchor="ctr"/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2250" dirty="0">
                <a:solidFill>
                  <a:srgbClr val="C00000"/>
                </a:solidFill>
              </a:endParaRPr>
            </a:p>
          </p:txBody>
        </p:sp>
        <p:sp>
          <p:nvSpPr>
            <p:cNvPr id="30" name="Szabadkézi sokszög: alakzat 29">
              <a:extLst>
                <a:ext uri="{FF2B5EF4-FFF2-40B4-BE49-F238E27FC236}">
                  <a16:creationId xmlns:a16="http://schemas.microsoft.com/office/drawing/2014/main" id="{C85D824A-5FCF-E10B-E3EB-58B18ED2D274}"/>
                </a:ext>
              </a:extLst>
            </p:cNvPr>
            <p:cNvSpPr/>
            <p:nvPr/>
          </p:nvSpPr>
          <p:spPr>
            <a:xfrm>
              <a:off x="6900900" y="2833943"/>
              <a:ext cx="2445214" cy="978084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762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16801" tIns="100013" rIns="416788" bIns="100013" spcCol="1270" anchor="ctr"/>
            <a:lstStyle/>
            <a:p>
              <a:pPr algn="ctr" defTabSz="16668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750" dirty="0">
                <a:solidFill>
                  <a:srgbClr val="C00000"/>
                </a:solidFill>
              </a:endParaRPr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772FA70F-A062-8F3E-056B-8311A39F8433}"/>
                </a:ext>
              </a:extLst>
            </p:cNvPr>
            <p:cNvSpPr/>
            <p:nvPr/>
          </p:nvSpPr>
          <p:spPr>
            <a:xfrm>
              <a:off x="8857071" y="2939957"/>
              <a:ext cx="2445214" cy="978085"/>
            </a:xfrm>
            <a:custGeom>
              <a:avLst/>
              <a:gdLst>
                <a:gd name="connsiteX0" fmla="*/ 0 w 2445214"/>
                <a:gd name="connsiteY0" fmla="*/ 0 h 978085"/>
                <a:gd name="connsiteX1" fmla="*/ 1956172 w 2445214"/>
                <a:gd name="connsiteY1" fmla="*/ 0 h 978085"/>
                <a:gd name="connsiteX2" fmla="*/ 2445214 w 2445214"/>
                <a:gd name="connsiteY2" fmla="*/ 489043 h 978085"/>
                <a:gd name="connsiteX3" fmla="*/ 1956172 w 2445214"/>
                <a:gd name="connsiteY3" fmla="*/ 978085 h 978085"/>
                <a:gd name="connsiteX4" fmla="*/ 0 w 2445214"/>
                <a:gd name="connsiteY4" fmla="*/ 978085 h 978085"/>
                <a:gd name="connsiteX5" fmla="*/ 489043 w 2445214"/>
                <a:gd name="connsiteY5" fmla="*/ 489043 h 978085"/>
                <a:gd name="connsiteX6" fmla="*/ 0 w 2445214"/>
                <a:gd name="connsiteY6" fmla="*/ 0 h 97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214" h="978085">
                  <a:moveTo>
                    <a:pt x="0" y="0"/>
                  </a:moveTo>
                  <a:lnTo>
                    <a:pt x="1956172" y="0"/>
                  </a:lnTo>
                  <a:lnTo>
                    <a:pt x="2445214" y="489043"/>
                  </a:lnTo>
                  <a:lnTo>
                    <a:pt x="1956172" y="978085"/>
                  </a:lnTo>
                  <a:lnTo>
                    <a:pt x="0" y="978085"/>
                  </a:lnTo>
                  <a:lnTo>
                    <a:pt x="489043" y="489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E00"/>
            </a:solidFill>
            <a:ln>
              <a:noFill/>
            </a:ln>
            <a:sp3d z="1016000" extrusionH="254000" prstMaterial="dkEdg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16801" tIns="100013" rIns="416788" bIns="100013" spcCol="1270" anchor="ctr"/>
            <a:lstStyle/>
            <a:p>
              <a:pPr algn="ctr" defTabSz="16668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hu-HU" sz="3750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Szövegdoboz 9">
            <a:extLst>
              <a:ext uri="{FF2B5EF4-FFF2-40B4-BE49-F238E27FC236}">
                <a16:creationId xmlns:a16="http://schemas.microsoft.com/office/drawing/2014/main" id="{0A89AA23-676E-5B6A-934A-7BCFC86A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267" y="3851384"/>
            <a:ext cx="1830816" cy="12464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INNOVÁCIÓ ÉS FENNTARTH.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„kéz a kézben”;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fenntartható fejlesztési alap</a:t>
            </a:r>
            <a:endParaRPr lang="hu-HU" altLang="hu-HU" sz="1500" b="1" dirty="0">
              <a:solidFill>
                <a:srgbClr val="51E90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Szövegdoboz 10">
            <a:extLst>
              <a:ext uri="{FF2B5EF4-FFF2-40B4-BE49-F238E27FC236}">
                <a16:creationId xmlns:a16="http://schemas.microsoft.com/office/drawing/2014/main" id="{27665551-C44C-6F32-1BDC-F7EF13AE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535" y="3817012"/>
            <a:ext cx="1652803" cy="12464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MONITORING ÉS JELENTÉS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váll. transzparencia növekedése</a:t>
            </a:r>
          </a:p>
        </p:txBody>
      </p:sp>
      <p:sp>
        <p:nvSpPr>
          <p:cNvPr id="34" name="Szövegdoboz 12">
            <a:extLst>
              <a:ext uri="{FF2B5EF4-FFF2-40B4-BE49-F238E27FC236}">
                <a16:creationId xmlns:a16="http://schemas.microsoft.com/office/drawing/2014/main" id="{50D9C8FE-DB9F-4C55-4330-F296EB55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735" y="3804400"/>
            <a:ext cx="1675301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ESG BEFEKTETÉSEK KIHASZNÁLÁSA  </a:t>
            </a: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tőkebevonási lehetőségek növekedése</a:t>
            </a:r>
          </a:p>
        </p:txBody>
      </p:sp>
      <p:sp>
        <p:nvSpPr>
          <p:cNvPr id="35" name="Szövegdoboz 13">
            <a:extLst>
              <a:ext uri="{FF2B5EF4-FFF2-40B4-BE49-F238E27FC236}">
                <a16:creationId xmlns:a16="http://schemas.microsoft.com/office/drawing/2014/main" id="{5E2BC0FB-FA34-66B5-1204-3BA70435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043" y="3804401"/>
            <a:ext cx="1744138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PERSPEKTÍVA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tudástranszfer;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500" b="1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digitális innovációk</a:t>
            </a:r>
            <a:endParaRPr lang="hu-HU" altLang="hu-HU" sz="1500" b="1" dirty="0">
              <a:solidFill>
                <a:srgbClr val="33CC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335431F4-C482-67AB-255B-0063501102AE}"/>
              </a:ext>
            </a:extLst>
          </p:cNvPr>
          <p:cNvCxnSpPr>
            <a:cxnSpLocks/>
          </p:cNvCxnSpPr>
          <p:nvPr/>
        </p:nvCxnSpPr>
        <p:spPr>
          <a:xfrm>
            <a:off x="3285286" y="3808677"/>
            <a:ext cx="0" cy="78911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C18B4AD5-DA77-6145-C8D8-42068616E894}"/>
              </a:ext>
            </a:extLst>
          </p:cNvPr>
          <p:cNvCxnSpPr/>
          <p:nvPr/>
        </p:nvCxnSpPr>
        <p:spPr>
          <a:xfrm>
            <a:off x="5017617" y="3821929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37">
            <a:extLst>
              <a:ext uri="{FF2B5EF4-FFF2-40B4-BE49-F238E27FC236}">
                <a16:creationId xmlns:a16="http://schemas.microsoft.com/office/drawing/2014/main" id="{FB1C056A-60DF-DB7B-C5DD-E926EE6B6D4B}"/>
              </a:ext>
            </a:extLst>
          </p:cNvPr>
          <p:cNvCxnSpPr/>
          <p:nvPr/>
        </p:nvCxnSpPr>
        <p:spPr>
          <a:xfrm>
            <a:off x="6790270" y="3810661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71791683-6278-5F94-4089-457023E20C20}"/>
              </a:ext>
            </a:extLst>
          </p:cNvPr>
          <p:cNvCxnSpPr>
            <a:cxnSpLocks/>
          </p:cNvCxnSpPr>
          <p:nvPr/>
        </p:nvCxnSpPr>
        <p:spPr>
          <a:xfrm>
            <a:off x="8563903" y="3817012"/>
            <a:ext cx="0" cy="85566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Kép 39">
            <a:extLst>
              <a:ext uri="{FF2B5EF4-FFF2-40B4-BE49-F238E27FC236}">
                <a16:creationId xmlns:a16="http://schemas.microsoft.com/office/drawing/2014/main" id="{1980A61D-3678-9E6D-C57A-095175C3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05" y="1632420"/>
            <a:ext cx="11541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zövegdoboz 40">
            <a:extLst>
              <a:ext uri="{FF2B5EF4-FFF2-40B4-BE49-F238E27FC236}">
                <a16:creationId xmlns:a16="http://schemas.microsoft.com/office/drawing/2014/main" id="{01AFD20E-22F6-F75A-5A89-8D6F9C274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3" y="582598"/>
            <a:ext cx="11108892" cy="738664"/>
          </a:xfrm>
          <a:prstGeom prst="rect">
            <a:avLst/>
          </a:prstGeom>
          <a:solidFill>
            <a:srgbClr val="51E90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8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2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GENERÁCIÓVÁLTÁS – PÜ. TELJESÍTMÉNY – FENNTARTHATÓ GAZDÁLKODÁS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9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2E13515C-8AA5-FF43-3AC7-E0C6020DA61A}"/>
              </a:ext>
            </a:extLst>
          </p:cNvPr>
          <p:cNvSpPr/>
          <p:nvPr/>
        </p:nvSpPr>
        <p:spPr>
          <a:xfrm>
            <a:off x="3351218" y="3848455"/>
            <a:ext cx="1610846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INTEGRÁLÁS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 err="1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CSR+pü</a:t>
            </a:r>
            <a:r>
              <a:rPr lang="hu-HU" sz="1500" b="1" kern="0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előny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b="1" kern="0" dirty="0" err="1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fenntarth</a:t>
            </a:r>
            <a:r>
              <a:rPr lang="hu-HU" sz="1500" b="1" kern="0" dirty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u-HU" sz="1500" kern="0" dirty="0">
              <a:solidFill>
                <a:srgbClr val="33CC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olyamatábra: Feldolgozás 1">
            <a:extLst>
              <a:ext uri="{FF2B5EF4-FFF2-40B4-BE49-F238E27FC236}">
                <a16:creationId xmlns:a16="http://schemas.microsoft.com/office/drawing/2014/main" id="{65216A58-AFAB-C7D7-3740-AF1812FBA55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</p:spTree>
    <p:extLst>
      <p:ext uri="{BB962C8B-B14F-4D97-AF65-F5344CB8AC3E}">
        <p14:creationId xmlns:p14="http://schemas.microsoft.com/office/powerpoint/2010/main" val="4345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-1" y="1997871"/>
            <a:ext cx="5008099" cy="381158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sz="2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„A jövő </a:t>
            </a:r>
            <a:r>
              <a:rPr lang="hu-HU" sz="2800" b="1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azoké</a:t>
            </a:r>
            <a:r>
              <a:rPr lang="hu-HU" sz="2800" b="1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akik okot adnak a következő generációnak a reményre.”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hu-HU" altLang="hu-HU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hu-HU" altLang="hu-HU" sz="2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041B8C-4644-1A9D-61B7-C5E73AF5C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3" y="6023788"/>
            <a:ext cx="5346176" cy="73573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307EB4E-AED7-385B-0064-394292327FE9}"/>
              </a:ext>
            </a:extLst>
          </p:cNvPr>
          <p:cNvSpPr txBox="1"/>
          <p:nvPr/>
        </p:nvSpPr>
        <p:spPr>
          <a:xfrm>
            <a:off x="6235159" y="4919272"/>
            <a:ext cx="6321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Köszönjük a figyelmet!</a:t>
            </a:r>
          </a:p>
        </p:txBody>
      </p:sp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FCF6ADE7-6934-E05D-0976-9BF758236609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47443AB4-BCDA-3ACC-C604-61AE1FF57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440" y="1519311"/>
            <a:ext cx="4771891" cy="3084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C5BF7B22-3100-4DB7-E73B-A6D10AB6A786}"/>
              </a:ext>
            </a:extLst>
          </p:cNvPr>
          <p:cNvSpPr txBox="1"/>
          <p:nvPr/>
        </p:nvSpPr>
        <p:spPr>
          <a:xfrm>
            <a:off x="604912" y="3316456"/>
            <a:ext cx="6344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Pierre </a:t>
            </a:r>
            <a:r>
              <a:rPr lang="hu-HU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Teilhard</a:t>
            </a:r>
            <a:r>
              <a:rPr lang="hu-H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DE CHARDIN, 1881-1955</a:t>
            </a:r>
          </a:p>
        </p:txBody>
      </p:sp>
    </p:spTree>
    <p:extLst>
      <p:ext uri="{BB962C8B-B14F-4D97-AF65-F5344CB8AC3E}">
        <p14:creationId xmlns:p14="http://schemas.microsoft.com/office/powerpoint/2010/main" val="2573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A71537B-0D43-774B-3D08-EDE3A1629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3" y="6023788"/>
            <a:ext cx="5346176" cy="735738"/>
          </a:xfrm>
          <a:prstGeom prst="rect">
            <a:avLst/>
          </a:prstGeom>
        </p:spPr>
      </p:pic>
      <p:sp>
        <p:nvSpPr>
          <p:cNvPr id="8" name="Nyíl: balra mutató 7">
            <a:extLst>
              <a:ext uri="{FF2B5EF4-FFF2-40B4-BE49-F238E27FC236}">
                <a16:creationId xmlns:a16="http://schemas.microsoft.com/office/drawing/2014/main" id="{100BC93F-1614-2BDE-F731-56A41E28F942}"/>
              </a:ext>
            </a:extLst>
          </p:cNvPr>
          <p:cNvSpPr/>
          <p:nvPr/>
        </p:nvSpPr>
        <p:spPr>
          <a:xfrm rot="-2400000">
            <a:off x="7456426" y="4635170"/>
            <a:ext cx="681932" cy="484632"/>
          </a:xfrm>
          <a:prstGeom prst="leftArrow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C1687F81-59A9-372E-F28E-A4EF054306F8}"/>
              </a:ext>
            </a:extLst>
          </p:cNvPr>
          <p:cNvSpPr/>
          <p:nvPr/>
        </p:nvSpPr>
        <p:spPr>
          <a:xfrm rot="2400000">
            <a:off x="3728066" y="4620207"/>
            <a:ext cx="668259" cy="484632"/>
          </a:xfrm>
          <a:prstGeom prst="rightArrow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 descr="A képen szöveg, óra látható&#10;&#10;Automatikusan generált leírás">
            <a:extLst>
              <a:ext uri="{FF2B5EF4-FFF2-40B4-BE49-F238E27FC236}">
                <a16:creationId xmlns:a16="http://schemas.microsoft.com/office/drawing/2014/main" id="{CBE46EDF-4BE7-3471-E24C-BF879F776B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7" y="1330981"/>
            <a:ext cx="9580098" cy="32054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Folyamatábra: Másik feldolgozás 12">
            <a:extLst>
              <a:ext uri="{FF2B5EF4-FFF2-40B4-BE49-F238E27FC236}">
                <a16:creationId xmlns:a16="http://schemas.microsoft.com/office/drawing/2014/main" id="{8A47AD3D-25AA-3C82-C07A-FC6FC057C608}"/>
              </a:ext>
            </a:extLst>
          </p:cNvPr>
          <p:cNvSpPr/>
          <p:nvPr/>
        </p:nvSpPr>
        <p:spPr>
          <a:xfrm>
            <a:off x="3969431" y="5206971"/>
            <a:ext cx="3995126" cy="68648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TELJESÍTMÉNY</a:t>
            </a:r>
          </a:p>
        </p:txBody>
      </p:sp>
      <p:sp>
        <p:nvSpPr>
          <p:cNvPr id="14" name="Nyíl: lefelé mutató 13">
            <a:extLst>
              <a:ext uri="{FF2B5EF4-FFF2-40B4-BE49-F238E27FC236}">
                <a16:creationId xmlns:a16="http://schemas.microsoft.com/office/drawing/2014/main" id="{07545068-4CE0-CB84-8545-87E51CDE883D}"/>
              </a:ext>
            </a:extLst>
          </p:cNvPr>
          <p:cNvSpPr/>
          <p:nvPr/>
        </p:nvSpPr>
        <p:spPr>
          <a:xfrm>
            <a:off x="5781136" y="4554844"/>
            <a:ext cx="464454" cy="597462"/>
          </a:xfrm>
          <a:prstGeom prst="downArrow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DFDB7A13-B5D9-7A44-2582-47DC456FE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15" y="1589788"/>
            <a:ext cx="3861825" cy="2671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D4717DDC-17C1-9661-26EE-4C18680007FB}"/>
              </a:ext>
            </a:extLst>
          </p:cNvPr>
          <p:cNvSpPr txBox="1"/>
          <p:nvPr/>
        </p:nvSpPr>
        <p:spPr>
          <a:xfrm>
            <a:off x="4616971" y="45761"/>
            <a:ext cx="74850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7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„</a:t>
            </a:r>
            <a:r>
              <a:rPr lang="hu-HU" sz="17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Azok a cégek, amelyek üzleti stratégiájukba és döntéshozatali folyamatukba beépítik a fenntarthatóságot, javíthatják hosszú távú hatékonyságukat, és növelhetik a részvényesek vagyonát és a vállalati értéket.”  /</a:t>
            </a:r>
            <a:r>
              <a:rPr lang="hu-HU" sz="1700" b="1" dirty="0" err="1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Pilar</a:t>
            </a:r>
            <a:r>
              <a:rPr lang="hu-HU" sz="17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u-HU" sz="1700" b="1" dirty="0" err="1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Portillo-Tarragona</a:t>
            </a:r>
            <a:r>
              <a:rPr lang="hu-HU" sz="1700" b="1" dirty="0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u-HU" sz="1700" b="1" dirty="0" err="1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et</a:t>
            </a:r>
            <a:r>
              <a:rPr lang="hu-HU" sz="1700" b="1" dirty="0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u-HU" sz="1700" b="1" dirty="0" err="1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</a:t>
            </a:r>
            <a:r>
              <a:rPr lang="hu-HU" sz="1700" b="1" dirty="0">
                <a:solidFill>
                  <a:srgbClr val="3A445D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2018/</a:t>
            </a:r>
            <a:endParaRPr lang="hu-HU" sz="1700" b="1" dirty="0">
              <a:solidFill>
                <a:srgbClr val="3A445D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A15D7C9E-5350-E1C2-E208-B7EA7D294C20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EF6EA88-9ABC-3172-4E5D-E40D0DB9C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1589788"/>
            <a:ext cx="4119450" cy="2671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83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31" y="-265499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Tartalom  </a:t>
            </a:r>
          </a:p>
        </p:txBody>
      </p:sp>
      <p:sp>
        <p:nvSpPr>
          <p:cNvPr id="13" name="Folyamatábra: Feldolgozás 12">
            <a:extLst>
              <a:ext uri="{FF2B5EF4-FFF2-40B4-BE49-F238E27FC236}">
                <a16:creationId xmlns:a16="http://schemas.microsoft.com/office/drawing/2014/main" id="{24F7CC94-EE06-662E-0F82-363723B6CFD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D693CC53-C82A-E862-D403-F4586B97B26C}"/>
              </a:ext>
            </a:extLst>
          </p:cNvPr>
          <p:cNvSpPr txBox="1">
            <a:spLocks/>
          </p:cNvSpPr>
          <p:nvPr/>
        </p:nvSpPr>
        <p:spPr>
          <a:xfrm>
            <a:off x="1492469" y="-3018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2400" b="1" dirty="0">
              <a:solidFill>
                <a:schemeClr val="tx2">
                  <a:lumMod val="90000"/>
                  <a:lumOff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9327C5A-1535-EB12-D094-DA64D0DDEAB2}"/>
              </a:ext>
            </a:extLst>
          </p:cNvPr>
          <p:cNvSpPr/>
          <p:nvPr/>
        </p:nvSpPr>
        <p:spPr>
          <a:xfrm>
            <a:off x="8609428" y="1379009"/>
            <a:ext cx="3582572" cy="4114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34491BA-52DB-52BD-E1B5-A3309AD0F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194538"/>
              </p:ext>
            </p:extLst>
          </p:nvPr>
        </p:nvGraphicFramePr>
        <p:xfrm>
          <a:off x="2047165" y="729386"/>
          <a:ext cx="8259082" cy="462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8CC4B384-FB8A-D13E-34AB-2F538D33E137}"/>
              </a:ext>
            </a:extLst>
          </p:cNvPr>
          <p:cNvSpPr txBox="1"/>
          <p:nvPr/>
        </p:nvSpPr>
        <p:spPr>
          <a:xfrm>
            <a:off x="3191314" y="1099052"/>
            <a:ext cx="5701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Kutatási cél</a:t>
            </a:r>
            <a:endParaRPr lang="hu-HU" sz="2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14784E49-2E24-B884-4BC1-B7F42BDFD917}"/>
              </a:ext>
            </a:extLst>
          </p:cNvPr>
          <p:cNvSpPr txBox="1"/>
          <p:nvPr/>
        </p:nvSpPr>
        <p:spPr>
          <a:xfrm>
            <a:off x="3691134" y="2165546"/>
            <a:ext cx="66151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Kutatási kérdés – elmélet és gyakorlat  </a:t>
            </a:r>
            <a:endParaRPr lang="hu-HU" sz="2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EFDCC601-C98C-3586-3FDB-7907F4317C43}"/>
              </a:ext>
            </a:extLst>
          </p:cNvPr>
          <p:cNvGrpSpPr/>
          <p:nvPr/>
        </p:nvGrpSpPr>
        <p:grpSpPr>
          <a:xfrm>
            <a:off x="2387497" y="1013945"/>
            <a:ext cx="754337" cy="629684"/>
            <a:chOff x="771501" y="4626712"/>
            <a:chExt cx="629684" cy="629684"/>
          </a:xfrm>
        </p:grpSpPr>
        <p:sp>
          <p:nvSpPr>
            <p:cNvPr id="22" name="Téglalap: lekerekített 11">
              <a:extLst>
                <a:ext uri="{FF2B5EF4-FFF2-40B4-BE49-F238E27FC236}">
                  <a16:creationId xmlns:a16="http://schemas.microsoft.com/office/drawing/2014/main" id="{AE6ED2E0-589F-8AEF-85FD-FC429D4DB3E4}"/>
                </a:ext>
              </a:extLst>
            </p:cNvPr>
            <p:cNvSpPr/>
            <p:nvPr/>
          </p:nvSpPr>
          <p:spPr>
            <a:xfrm>
              <a:off x="771501" y="4626712"/>
              <a:ext cx="629684" cy="62968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3" name="Picture 30" descr="D:\MUNKA\Önkormányzati utak osztály\Kiadvány\4. fejezet\l\FREE PPT TEMPLATES\free-icons\black\241.png">
              <a:extLst>
                <a:ext uri="{FF2B5EF4-FFF2-40B4-BE49-F238E27FC236}">
                  <a16:creationId xmlns:a16="http://schemas.microsoft.com/office/drawing/2014/main" id="{C4AAAE77-CB89-1884-9963-8672A9F8A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05" y="4712954"/>
              <a:ext cx="44767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F57C6AB-6EFF-81A3-782B-4C8C9F5914D1}"/>
              </a:ext>
            </a:extLst>
          </p:cNvPr>
          <p:cNvSpPr txBox="1"/>
          <p:nvPr/>
        </p:nvSpPr>
        <p:spPr>
          <a:xfrm>
            <a:off x="3688582" y="3369731"/>
            <a:ext cx="66151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Anyag és módszer, elemzés és eredmények</a:t>
            </a:r>
            <a:endParaRPr lang="hu-HU" sz="2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F4837C53-DA58-7DF4-917F-022D2712FF54}"/>
              </a:ext>
            </a:extLst>
          </p:cNvPr>
          <p:cNvGrpSpPr/>
          <p:nvPr/>
        </p:nvGrpSpPr>
        <p:grpSpPr>
          <a:xfrm>
            <a:off x="2387758" y="4409032"/>
            <a:ext cx="754336" cy="629684"/>
            <a:chOff x="2202150" y="4626712"/>
            <a:chExt cx="629684" cy="629684"/>
          </a:xfrm>
        </p:grpSpPr>
        <p:sp>
          <p:nvSpPr>
            <p:cNvPr id="32" name="Téglalap: lekerekített 11">
              <a:extLst>
                <a:ext uri="{FF2B5EF4-FFF2-40B4-BE49-F238E27FC236}">
                  <a16:creationId xmlns:a16="http://schemas.microsoft.com/office/drawing/2014/main" id="{12559E3A-87DF-2542-54E4-9652D00D6799}"/>
                </a:ext>
              </a:extLst>
            </p:cNvPr>
            <p:cNvSpPr/>
            <p:nvPr/>
          </p:nvSpPr>
          <p:spPr>
            <a:xfrm>
              <a:off x="2202150" y="4626712"/>
              <a:ext cx="629684" cy="62968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3" name="Picture 46" descr="D:\MUNKA\Önkormányzati utak osztály\Kiadvány\4. fejezet\l\FREE PPT TEMPLATES\free-icons\black\427.png">
              <a:extLst>
                <a:ext uri="{FF2B5EF4-FFF2-40B4-BE49-F238E27FC236}">
                  <a16:creationId xmlns:a16="http://schemas.microsoft.com/office/drawing/2014/main" id="{D515FFF1-EFE8-A649-50E5-31607B908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608" y="4628273"/>
              <a:ext cx="530592" cy="54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2602C579-FD5B-52A1-2FD8-3EBB13639D7A}"/>
              </a:ext>
            </a:extLst>
          </p:cNvPr>
          <p:cNvSpPr txBox="1"/>
          <p:nvPr/>
        </p:nvSpPr>
        <p:spPr>
          <a:xfrm>
            <a:off x="3181233" y="4476625"/>
            <a:ext cx="6134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Következtetések, javaslatok, összegzés</a:t>
            </a:r>
            <a:endParaRPr lang="hu-HU" sz="24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372C015C-2E32-55AB-16B5-C9023114BA9A}"/>
              </a:ext>
            </a:extLst>
          </p:cNvPr>
          <p:cNvGrpSpPr/>
          <p:nvPr/>
        </p:nvGrpSpPr>
        <p:grpSpPr>
          <a:xfrm>
            <a:off x="2846549" y="2145599"/>
            <a:ext cx="788619" cy="629684"/>
            <a:chOff x="2202150" y="3562387"/>
            <a:chExt cx="629684" cy="629684"/>
          </a:xfrm>
        </p:grpSpPr>
        <p:sp>
          <p:nvSpPr>
            <p:cNvPr id="4" name="Téglalap: lekerekített 11">
              <a:extLst>
                <a:ext uri="{FF2B5EF4-FFF2-40B4-BE49-F238E27FC236}">
                  <a16:creationId xmlns:a16="http://schemas.microsoft.com/office/drawing/2014/main" id="{0BF7B15B-82CF-59BD-4CF5-5DD4B07757E1}"/>
                </a:ext>
              </a:extLst>
            </p:cNvPr>
            <p:cNvSpPr/>
            <p:nvPr/>
          </p:nvSpPr>
          <p:spPr>
            <a:xfrm>
              <a:off x="2202150" y="3562387"/>
              <a:ext cx="629684" cy="62968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55483074-7C6E-235B-4910-83902B02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067" y="3696496"/>
              <a:ext cx="363207" cy="356813"/>
            </a:xfrm>
            <a:custGeom>
              <a:avLst/>
              <a:gdLst>
                <a:gd name="T0" fmla="*/ 231 w 461"/>
                <a:gd name="T1" fmla="*/ 9 h 461"/>
                <a:gd name="T2" fmla="*/ 231 w 461"/>
                <a:gd name="T3" fmla="*/ 9 h 461"/>
                <a:gd name="T4" fmla="*/ 0 w 461"/>
                <a:gd name="T5" fmla="*/ 239 h 461"/>
                <a:gd name="T6" fmla="*/ 231 w 461"/>
                <a:gd name="T7" fmla="*/ 460 h 461"/>
                <a:gd name="T8" fmla="*/ 460 w 461"/>
                <a:gd name="T9" fmla="*/ 230 h 461"/>
                <a:gd name="T10" fmla="*/ 231 w 461"/>
                <a:gd name="T11" fmla="*/ 9 h 461"/>
                <a:gd name="T12" fmla="*/ 231 w 461"/>
                <a:gd name="T13" fmla="*/ 372 h 461"/>
                <a:gd name="T14" fmla="*/ 231 w 461"/>
                <a:gd name="T15" fmla="*/ 372 h 461"/>
                <a:gd name="T16" fmla="*/ 221 w 461"/>
                <a:gd name="T17" fmla="*/ 372 h 461"/>
                <a:gd name="T18" fmla="*/ 195 w 461"/>
                <a:gd name="T19" fmla="*/ 336 h 461"/>
                <a:gd name="T20" fmla="*/ 231 w 461"/>
                <a:gd name="T21" fmla="*/ 301 h 461"/>
                <a:gd name="T22" fmla="*/ 231 w 461"/>
                <a:gd name="T23" fmla="*/ 301 h 461"/>
                <a:gd name="T24" fmla="*/ 257 w 461"/>
                <a:gd name="T25" fmla="*/ 336 h 461"/>
                <a:gd name="T26" fmla="*/ 231 w 461"/>
                <a:gd name="T27" fmla="*/ 372 h 461"/>
                <a:gd name="T28" fmla="*/ 310 w 461"/>
                <a:gd name="T29" fmla="*/ 213 h 461"/>
                <a:gd name="T30" fmla="*/ 310 w 461"/>
                <a:gd name="T31" fmla="*/ 213 h 461"/>
                <a:gd name="T32" fmla="*/ 284 w 461"/>
                <a:gd name="T33" fmla="*/ 230 h 461"/>
                <a:gd name="T34" fmla="*/ 266 w 461"/>
                <a:gd name="T35" fmla="*/ 248 h 461"/>
                <a:gd name="T36" fmla="*/ 257 w 461"/>
                <a:gd name="T37" fmla="*/ 257 h 461"/>
                <a:gd name="T38" fmla="*/ 248 w 461"/>
                <a:gd name="T39" fmla="*/ 274 h 461"/>
                <a:gd name="T40" fmla="*/ 248 w 461"/>
                <a:gd name="T41" fmla="*/ 274 h 461"/>
                <a:gd name="T42" fmla="*/ 195 w 461"/>
                <a:gd name="T43" fmla="*/ 274 h 461"/>
                <a:gd name="T44" fmla="*/ 195 w 461"/>
                <a:gd name="T45" fmla="*/ 274 h 461"/>
                <a:gd name="T46" fmla="*/ 204 w 461"/>
                <a:gd name="T47" fmla="*/ 230 h 461"/>
                <a:gd name="T48" fmla="*/ 248 w 461"/>
                <a:gd name="T49" fmla="*/ 204 h 461"/>
                <a:gd name="T50" fmla="*/ 257 w 461"/>
                <a:gd name="T51" fmla="*/ 195 h 461"/>
                <a:gd name="T52" fmla="*/ 266 w 461"/>
                <a:gd name="T53" fmla="*/ 176 h 461"/>
                <a:gd name="T54" fmla="*/ 257 w 461"/>
                <a:gd name="T55" fmla="*/ 150 h 461"/>
                <a:gd name="T56" fmla="*/ 231 w 461"/>
                <a:gd name="T57" fmla="*/ 141 h 461"/>
                <a:gd name="T58" fmla="*/ 204 w 461"/>
                <a:gd name="T59" fmla="*/ 150 h 461"/>
                <a:gd name="T60" fmla="*/ 195 w 461"/>
                <a:gd name="T61" fmla="*/ 176 h 461"/>
                <a:gd name="T62" fmla="*/ 195 w 461"/>
                <a:gd name="T63" fmla="*/ 185 h 461"/>
                <a:gd name="T64" fmla="*/ 142 w 461"/>
                <a:gd name="T65" fmla="*/ 185 h 461"/>
                <a:gd name="T66" fmla="*/ 142 w 461"/>
                <a:gd name="T67" fmla="*/ 176 h 461"/>
                <a:gd name="T68" fmla="*/ 177 w 461"/>
                <a:gd name="T69" fmla="*/ 106 h 461"/>
                <a:gd name="T70" fmla="*/ 231 w 461"/>
                <a:gd name="T71" fmla="*/ 97 h 461"/>
                <a:gd name="T72" fmla="*/ 293 w 461"/>
                <a:gd name="T73" fmla="*/ 115 h 461"/>
                <a:gd name="T74" fmla="*/ 319 w 461"/>
                <a:gd name="T75" fmla="*/ 168 h 461"/>
                <a:gd name="T76" fmla="*/ 310 w 461"/>
                <a:gd name="T77" fmla="*/ 21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1" h="461">
                  <a:moveTo>
                    <a:pt x="231" y="9"/>
                  </a:moveTo>
                  <a:lnTo>
                    <a:pt x="231" y="9"/>
                  </a:lnTo>
                  <a:cubicBezTo>
                    <a:pt x="97" y="9"/>
                    <a:pt x="0" y="106"/>
                    <a:pt x="0" y="239"/>
                  </a:cubicBezTo>
                  <a:cubicBezTo>
                    <a:pt x="0" y="363"/>
                    <a:pt x="106" y="460"/>
                    <a:pt x="231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1" y="9"/>
                  </a:cubicBezTo>
                  <a:close/>
                  <a:moveTo>
                    <a:pt x="231" y="372"/>
                  </a:moveTo>
                  <a:lnTo>
                    <a:pt x="231" y="372"/>
                  </a:lnTo>
                  <a:cubicBezTo>
                    <a:pt x="221" y="372"/>
                    <a:pt x="221" y="372"/>
                    <a:pt x="221" y="372"/>
                  </a:cubicBezTo>
                  <a:cubicBezTo>
                    <a:pt x="204" y="372"/>
                    <a:pt x="195" y="354"/>
                    <a:pt x="195" y="336"/>
                  </a:cubicBezTo>
                  <a:cubicBezTo>
                    <a:pt x="195" y="319"/>
                    <a:pt x="204" y="301"/>
                    <a:pt x="231" y="301"/>
                  </a:cubicBezTo>
                  <a:lnTo>
                    <a:pt x="231" y="301"/>
                  </a:lnTo>
                  <a:cubicBezTo>
                    <a:pt x="248" y="310"/>
                    <a:pt x="257" y="319"/>
                    <a:pt x="257" y="336"/>
                  </a:cubicBezTo>
                  <a:cubicBezTo>
                    <a:pt x="257" y="363"/>
                    <a:pt x="248" y="372"/>
                    <a:pt x="231" y="372"/>
                  </a:cubicBezTo>
                  <a:close/>
                  <a:moveTo>
                    <a:pt x="310" y="213"/>
                  </a:moveTo>
                  <a:lnTo>
                    <a:pt x="310" y="213"/>
                  </a:lnTo>
                  <a:cubicBezTo>
                    <a:pt x="301" y="213"/>
                    <a:pt x="293" y="221"/>
                    <a:pt x="284" y="230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57" y="248"/>
                    <a:pt x="257" y="257"/>
                    <a:pt x="257" y="257"/>
                  </a:cubicBezTo>
                  <a:cubicBezTo>
                    <a:pt x="248" y="266"/>
                    <a:pt x="248" y="266"/>
                    <a:pt x="248" y="274"/>
                  </a:cubicBezTo>
                  <a:lnTo>
                    <a:pt x="248" y="274"/>
                  </a:lnTo>
                  <a:cubicBezTo>
                    <a:pt x="195" y="274"/>
                    <a:pt x="195" y="274"/>
                    <a:pt x="195" y="274"/>
                  </a:cubicBezTo>
                  <a:lnTo>
                    <a:pt x="195" y="274"/>
                  </a:lnTo>
                  <a:cubicBezTo>
                    <a:pt x="195" y="257"/>
                    <a:pt x="195" y="248"/>
                    <a:pt x="204" y="230"/>
                  </a:cubicBezTo>
                  <a:cubicBezTo>
                    <a:pt x="221" y="221"/>
                    <a:pt x="248" y="204"/>
                    <a:pt x="248" y="204"/>
                  </a:cubicBezTo>
                  <a:lnTo>
                    <a:pt x="257" y="195"/>
                  </a:lnTo>
                  <a:cubicBezTo>
                    <a:pt x="257" y="185"/>
                    <a:pt x="266" y="176"/>
                    <a:pt x="266" y="176"/>
                  </a:cubicBezTo>
                  <a:cubicBezTo>
                    <a:pt x="266" y="168"/>
                    <a:pt x="257" y="160"/>
                    <a:pt x="257" y="150"/>
                  </a:cubicBezTo>
                  <a:cubicBezTo>
                    <a:pt x="248" y="141"/>
                    <a:pt x="240" y="141"/>
                    <a:pt x="231" y="141"/>
                  </a:cubicBezTo>
                  <a:cubicBezTo>
                    <a:pt x="221" y="141"/>
                    <a:pt x="213" y="141"/>
                    <a:pt x="204" y="150"/>
                  </a:cubicBezTo>
                  <a:cubicBezTo>
                    <a:pt x="195" y="160"/>
                    <a:pt x="195" y="168"/>
                    <a:pt x="195" y="176"/>
                  </a:cubicBezTo>
                  <a:cubicBezTo>
                    <a:pt x="195" y="185"/>
                    <a:pt x="195" y="185"/>
                    <a:pt x="195" y="185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42" y="176"/>
                    <a:pt x="142" y="176"/>
                    <a:pt x="142" y="176"/>
                  </a:cubicBezTo>
                  <a:cubicBezTo>
                    <a:pt x="142" y="141"/>
                    <a:pt x="150" y="123"/>
                    <a:pt x="177" y="106"/>
                  </a:cubicBezTo>
                  <a:cubicBezTo>
                    <a:pt x="186" y="97"/>
                    <a:pt x="204" y="97"/>
                    <a:pt x="231" y="97"/>
                  </a:cubicBezTo>
                  <a:cubicBezTo>
                    <a:pt x="257" y="97"/>
                    <a:pt x="275" y="97"/>
                    <a:pt x="293" y="115"/>
                  </a:cubicBezTo>
                  <a:cubicBezTo>
                    <a:pt x="310" y="123"/>
                    <a:pt x="319" y="141"/>
                    <a:pt x="319" y="168"/>
                  </a:cubicBezTo>
                  <a:cubicBezTo>
                    <a:pt x="319" y="185"/>
                    <a:pt x="319" y="195"/>
                    <a:pt x="310" y="2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pPr defTabSz="1218987">
                <a:defRPr/>
              </a:pPr>
              <a:endParaRPr lang="en-US" dirty="0">
                <a:latin typeface="Lato Regular" charset="0"/>
              </a:endParaRPr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B6570C7-C97C-3AB3-FD6A-C111BBE2B493}"/>
              </a:ext>
            </a:extLst>
          </p:cNvPr>
          <p:cNvGrpSpPr/>
          <p:nvPr/>
        </p:nvGrpSpPr>
        <p:grpSpPr>
          <a:xfrm>
            <a:off x="2870665" y="3326068"/>
            <a:ext cx="754336" cy="629684"/>
            <a:chOff x="6473748" y="4626712"/>
            <a:chExt cx="629684" cy="629684"/>
          </a:xfrm>
        </p:grpSpPr>
        <p:sp>
          <p:nvSpPr>
            <p:cNvPr id="9" name="Téglalap: lekerekített 11">
              <a:extLst>
                <a:ext uri="{FF2B5EF4-FFF2-40B4-BE49-F238E27FC236}">
                  <a16:creationId xmlns:a16="http://schemas.microsoft.com/office/drawing/2014/main" id="{0A612779-16CF-0A13-E258-FD921FC215FF}"/>
                </a:ext>
              </a:extLst>
            </p:cNvPr>
            <p:cNvSpPr/>
            <p:nvPr/>
          </p:nvSpPr>
          <p:spPr>
            <a:xfrm>
              <a:off x="6473748" y="4626712"/>
              <a:ext cx="629684" cy="62968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0" name="Picture 34" descr="D:\MUNKA\Önkormányzati utak osztály\Kiadvány\4. fejezet\l\FREE PPT TEMPLATES\free-icons\black\280.png">
              <a:extLst>
                <a:ext uri="{FF2B5EF4-FFF2-40B4-BE49-F238E27FC236}">
                  <a16:creationId xmlns:a16="http://schemas.microsoft.com/office/drawing/2014/main" id="{13CAC309-E95F-87BA-3CE3-4E050FBC4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752" y="4712954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904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3" y="-259941"/>
            <a:ext cx="10515600" cy="1325563"/>
          </a:xfrm>
        </p:spPr>
        <p:txBody>
          <a:bodyPr>
            <a:normAutofit/>
          </a:bodyPr>
          <a:lstStyle/>
          <a:p>
            <a:r>
              <a:rPr lang="hu-HU" sz="30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téma elméleti háttere, történeti áttekintés </a:t>
            </a:r>
          </a:p>
        </p:txBody>
      </p:sp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B3770B3C-1AAC-AA7D-7BAE-25E48F12AB95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AC36B0A-0A00-EE76-ED97-B98B726A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1"/>
          <a:stretch/>
        </p:blipFill>
        <p:spPr>
          <a:xfrm>
            <a:off x="826384" y="703923"/>
            <a:ext cx="10390201" cy="5125001"/>
          </a:xfrm>
          <a:prstGeom prst="rect">
            <a:avLst/>
          </a:prstGeom>
          <a:scene3d>
            <a:camera prst="orthographicFront">
              <a:rot lat="2400000" lon="0" rev="0"/>
            </a:camera>
            <a:lightRig rig="threePt" dir="t"/>
          </a:scene3d>
        </p:spPr>
      </p:pic>
      <p:sp>
        <p:nvSpPr>
          <p:cNvPr id="8" name="Teardrop 3">
            <a:extLst>
              <a:ext uri="{FF2B5EF4-FFF2-40B4-BE49-F238E27FC236}">
                <a16:creationId xmlns:a16="http://schemas.microsoft.com/office/drawing/2014/main" id="{BDCE1E89-CCDF-3249-F8E5-2B2B059CDF61}"/>
              </a:ext>
            </a:extLst>
          </p:cNvPr>
          <p:cNvSpPr/>
          <p:nvPr/>
        </p:nvSpPr>
        <p:spPr>
          <a:xfrm rot="15705527">
            <a:off x="1124590" y="1838168"/>
            <a:ext cx="721770" cy="2157353"/>
          </a:xfrm>
          <a:custGeom>
            <a:avLst/>
            <a:gdLst>
              <a:gd name="connsiteX0" fmla="*/ 0 w 619417"/>
              <a:gd name="connsiteY0" fmla="*/ 599511 h 1199022"/>
              <a:gd name="connsiteX1" fmla="*/ 309709 w 619417"/>
              <a:gd name="connsiteY1" fmla="*/ 0 h 1199022"/>
              <a:gd name="connsiteX2" fmla="*/ 619418 w 619417"/>
              <a:gd name="connsiteY2" fmla="*/ 599511 h 1199022"/>
              <a:gd name="connsiteX3" fmla="*/ 309709 w 619417"/>
              <a:gd name="connsiteY3" fmla="*/ 1199022 h 1199022"/>
              <a:gd name="connsiteX4" fmla="*/ 0 w 619417"/>
              <a:gd name="connsiteY4" fmla="*/ 599511 h 1199022"/>
              <a:gd name="connsiteX0" fmla="*/ 96 w 619514"/>
              <a:gd name="connsiteY0" fmla="*/ 934734 h 1534245"/>
              <a:gd name="connsiteX1" fmla="*/ 285957 w 619514"/>
              <a:gd name="connsiteY1" fmla="*/ 0 h 1534245"/>
              <a:gd name="connsiteX2" fmla="*/ 619514 w 619514"/>
              <a:gd name="connsiteY2" fmla="*/ 934734 h 1534245"/>
              <a:gd name="connsiteX3" fmla="*/ 309805 w 619514"/>
              <a:gd name="connsiteY3" fmla="*/ 1534245 h 1534245"/>
              <a:gd name="connsiteX4" fmla="*/ 96 w 619514"/>
              <a:gd name="connsiteY4" fmla="*/ 934734 h 153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514" h="1534245">
                <a:moveTo>
                  <a:pt x="96" y="934734"/>
                </a:moveTo>
                <a:cubicBezTo>
                  <a:pt x="-3879" y="679027"/>
                  <a:pt x="114909" y="0"/>
                  <a:pt x="285957" y="0"/>
                </a:cubicBezTo>
                <a:cubicBezTo>
                  <a:pt x="457005" y="0"/>
                  <a:pt x="619514" y="603633"/>
                  <a:pt x="619514" y="934734"/>
                </a:cubicBezTo>
                <a:cubicBezTo>
                  <a:pt x="619514" y="1265835"/>
                  <a:pt x="480853" y="1534245"/>
                  <a:pt x="309805" y="1534245"/>
                </a:cubicBezTo>
                <a:cubicBezTo>
                  <a:pt x="138757" y="1534245"/>
                  <a:pt x="4071" y="1190441"/>
                  <a:pt x="96" y="93473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71000">
                <a:srgbClr val="424242">
                  <a:tint val="44500"/>
                  <a:satMod val="160000"/>
                  <a:alpha val="28000"/>
                </a:srgbClr>
              </a:gs>
              <a:gs pos="100000">
                <a:srgbClr val="424242">
                  <a:tint val="23500"/>
                  <a:satMod val="160000"/>
                  <a:alpha val="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entagon 61">
            <a:extLst>
              <a:ext uri="{FF2B5EF4-FFF2-40B4-BE49-F238E27FC236}">
                <a16:creationId xmlns:a16="http://schemas.microsoft.com/office/drawing/2014/main" id="{1F94161B-717C-7D81-E194-ADE4FBA951C8}"/>
              </a:ext>
            </a:extLst>
          </p:cNvPr>
          <p:cNvSpPr/>
          <p:nvPr/>
        </p:nvSpPr>
        <p:spPr bwMode="auto">
          <a:xfrm rot="16200000" flipH="1" flipV="1">
            <a:off x="510070" y="3325675"/>
            <a:ext cx="2039938" cy="1547812"/>
          </a:xfrm>
          <a:prstGeom prst="homePlate">
            <a:avLst>
              <a:gd name="adj" fmla="val 35852"/>
            </a:avLst>
          </a:prstGeom>
          <a:solidFill>
            <a:srgbClr val="CC006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ardrop 3">
            <a:extLst>
              <a:ext uri="{FF2B5EF4-FFF2-40B4-BE49-F238E27FC236}">
                <a16:creationId xmlns:a16="http://schemas.microsoft.com/office/drawing/2014/main" id="{1686EA0B-CF7E-79BC-926F-9860881B4D81}"/>
              </a:ext>
            </a:extLst>
          </p:cNvPr>
          <p:cNvSpPr/>
          <p:nvPr/>
        </p:nvSpPr>
        <p:spPr>
          <a:xfrm rot="15705527">
            <a:off x="3494845" y="2419938"/>
            <a:ext cx="721770" cy="2157353"/>
          </a:xfrm>
          <a:custGeom>
            <a:avLst/>
            <a:gdLst>
              <a:gd name="connsiteX0" fmla="*/ 0 w 619417"/>
              <a:gd name="connsiteY0" fmla="*/ 599511 h 1199022"/>
              <a:gd name="connsiteX1" fmla="*/ 309709 w 619417"/>
              <a:gd name="connsiteY1" fmla="*/ 0 h 1199022"/>
              <a:gd name="connsiteX2" fmla="*/ 619418 w 619417"/>
              <a:gd name="connsiteY2" fmla="*/ 599511 h 1199022"/>
              <a:gd name="connsiteX3" fmla="*/ 309709 w 619417"/>
              <a:gd name="connsiteY3" fmla="*/ 1199022 h 1199022"/>
              <a:gd name="connsiteX4" fmla="*/ 0 w 619417"/>
              <a:gd name="connsiteY4" fmla="*/ 599511 h 1199022"/>
              <a:gd name="connsiteX0" fmla="*/ 96 w 619514"/>
              <a:gd name="connsiteY0" fmla="*/ 934734 h 1534245"/>
              <a:gd name="connsiteX1" fmla="*/ 285957 w 619514"/>
              <a:gd name="connsiteY1" fmla="*/ 0 h 1534245"/>
              <a:gd name="connsiteX2" fmla="*/ 619514 w 619514"/>
              <a:gd name="connsiteY2" fmla="*/ 934734 h 1534245"/>
              <a:gd name="connsiteX3" fmla="*/ 309805 w 619514"/>
              <a:gd name="connsiteY3" fmla="*/ 1534245 h 1534245"/>
              <a:gd name="connsiteX4" fmla="*/ 96 w 619514"/>
              <a:gd name="connsiteY4" fmla="*/ 934734 h 153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514" h="1534245">
                <a:moveTo>
                  <a:pt x="96" y="934734"/>
                </a:moveTo>
                <a:cubicBezTo>
                  <a:pt x="-3879" y="679027"/>
                  <a:pt x="114909" y="0"/>
                  <a:pt x="285957" y="0"/>
                </a:cubicBezTo>
                <a:cubicBezTo>
                  <a:pt x="457005" y="0"/>
                  <a:pt x="619514" y="603633"/>
                  <a:pt x="619514" y="934734"/>
                </a:cubicBezTo>
                <a:cubicBezTo>
                  <a:pt x="619514" y="1265835"/>
                  <a:pt x="480853" y="1534245"/>
                  <a:pt x="309805" y="1534245"/>
                </a:cubicBezTo>
                <a:cubicBezTo>
                  <a:pt x="138757" y="1534245"/>
                  <a:pt x="4071" y="1190441"/>
                  <a:pt x="96" y="93473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6000"/>
                </a:schemeClr>
              </a:gs>
              <a:gs pos="71000">
                <a:srgbClr val="424242">
                  <a:tint val="44500"/>
                  <a:satMod val="160000"/>
                  <a:alpha val="28000"/>
                </a:srgbClr>
              </a:gs>
              <a:gs pos="100000">
                <a:srgbClr val="424242">
                  <a:tint val="23500"/>
                  <a:satMod val="160000"/>
                  <a:alpha val="5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18EE0DF-9193-62D6-0BB6-54D422B755A6}"/>
              </a:ext>
            </a:extLst>
          </p:cNvPr>
          <p:cNvGrpSpPr>
            <a:grpSpLocks/>
          </p:cNvGrpSpPr>
          <p:nvPr/>
        </p:nvGrpSpPr>
        <p:grpSpPr bwMode="auto">
          <a:xfrm>
            <a:off x="3459452" y="631825"/>
            <a:ext cx="2644777" cy="3336926"/>
            <a:chOff x="6895691" y="-1565871"/>
            <a:chExt cx="1642725" cy="2878239"/>
          </a:xfrm>
        </p:grpSpPr>
        <p:sp>
          <p:nvSpPr>
            <p:cNvPr id="12" name="Pentagon 61">
              <a:extLst>
                <a:ext uri="{FF2B5EF4-FFF2-40B4-BE49-F238E27FC236}">
                  <a16:creationId xmlns:a16="http://schemas.microsoft.com/office/drawing/2014/main" id="{3E1F792E-F671-7FB6-BC43-3AEB08D8CE1C}"/>
                </a:ext>
              </a:extLst>
            </p:cNvPr>
            <p:cNvSpPr/>
            <p:nvPr/>
          </p:nvSpPr>
          <p:spPr>
            <a:xfrm rot="16200000" flipH="1" flipV="1">
              <a:off x="6505050" y="-45568"/>
              <a:ext cx="1748577" cy="967295"/>
            </a:xfrm>
            <a:prstGeom prst="homePlate">
              <a:avLst>
                <a:gd name="adj" fmla="val 35852"/>
              </a:avLst>
            </a:prstGeom>
            <a:solidFill>
              <a:srgbClr val="00B050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90A9FAD2-E620-B601-F1AA-4895ACCC1E7B}"/>
                </a:ext>
              </a:extLst>
            </p:cNvPr>
            <p:cNvSpPr/>
            <p:nvPr/>
          </p:nvSpPr>
          <p:spPr>
            <a:xfrm>
              <a:off x="6895692" y="-437163"/>
              <a:ext cx="967295" cy="7572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600" b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Stratégiai menedzsment felfogás</a:t>
              </a:r>
            </a:p>
          </p:txBody>
        </p:sp>
        <p:sp>
          <p:nvSpPr>
            <p:cNvPr id="14" name="Szövegdoboz 16">
              <a:extLst>
                <a:ext uri="{FF2B5EF4-FFF2-40B4-BE49-F238E27FC236}">
                  <a16:creationId xmlns:a16="http://schemas.microsoft.com/office/drawing/2014/main" id="{4F922BEA-15B4-AE99-2A01-3318A57B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515" y="415201"/>
              <a:ext cx="792087" cy="265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u-HU" altLang="hu-HU" sz="1400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xtBox 70">
              <a:extLst>
                <a:ext uri="{FF2B5EF4-FFF2-40B4-BE49-F238E27FC236}">
                  <a16:creationId xmlns:a16="http://schemas.microsoft.com/office/drawing/2014/main" id="{11D0C18D-DF4B-53BB-86BD-C7A9A4AB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8488" y="-1565871"/>
              <a:ext cx="1289928" cy="45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hu-HU" sz="2800" b="1">
                <a:solidFill>
                  <a:srgbClr val="00FF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57EAE6BF-9DE0-5E72-FCDE-66D0D60F7751}"/>
              </a:ext>
            </a:extLst>
          </p:cNvPr>
          <p:cNvGrpSpPr>
            <a:grpSpLocks/>
          </p:cNvGrpSpPr>
          <p:nvPr/>
        </p:nvGrpSpPr>
        <p:grpSpPr bwMode="auto">
          <a:xfrm>
            <a:off x="8494919" y="519080"/>
            <a:ext cx="3422650" cy="3994150"/>
            <a:chOff x="4493605" y="23015"/>
            <a:chExt cx="2918497" cy="3995391"/>
          </a:xfrm>
        </p:grpSpPr>
        <p:sp>
          <p:nvSpPr>
            <p:cNvPr id="17" name="Teardrop 3">
              <a:extLst>
                <a:ext uri="{FF2B5EF4-FFF2-40B4-BE49-F238E27FC236}">
                  <a16:creationId xmlns:a16="http://schemas.microsoft.com/office/drawing/2014/main" id="{A5BFAC5A-2079-F7A3-8587-AEE247EBBA8F}"/>
                </a:ext>
              </a:extLst>
            </p:cNvPr>
            <p:cNvSpPr/>
            <p:nvPr/>
          </p:nvSpPr>
          <p:spPr>
            <a:xfrm rot="15705527">
              <a:off x="5972541" y="2578844"/>
              <a:ext cx="721770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Pentagon 61">
              <a:extLst>
                <a:ext uri="{FF2B5EF4-FFF2-40B4-BE49-F238E27FC236}">
                  <a16:creationId xmlns:a16="http://schemas.microsoft.com/office/drawing/2014/main" id="{2535DD4A-BFB4-88F2-3893-BFCE6FE37746}"/>
                </a:ext>
              </a:extLst>
            </p:cNvPr>
            <p:cNvSpPr/>
            <p:nvPr/>
          </p:nvSpPr>
          <p:spPr>
            <a:xfrm rot="16200000" flipH="1" flipV="1">
              <a:off x="4329471" y="1994408"/>
              <a:ext cx="2178727" cy="1319822"/>
            </a:xfrm>
            <a:prstGeom prst="homePlate">
              <a:avLst>
                <a:gd name="adj" fmla="val 35852"/>
              </a:avLst>
            </a:prstGeom>
            <a:solidFill>
              <a:srgbClr val="FF990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13508EAD-72FB-DBBA-FC47-B35509CE4824}"/>
                </a:ext>
              </a:extLst>
            </p:cNvPr>
            <p:cNvSpPr/>
            <p:nvPr/>
          </p:nvSpPr>
          <p:spPr>
            <a:xfrm>
              <a:off x="4767045" y="1559088"/>
              <a:ext cx="1319822" cy="898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600" b="1" dirty="0">
                  <a:solidFill>
                    <a:srgbClr val="FF993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Integrált</a:t>
              </a:r>
            </a:p>
            <a:p>
              <a:pPr algn="ctr">
                <a:defRPr/>
              </a:pPr>
              <a:r>
                <a:rPr lang="hu-HU" sz="1600" b="1" dirty="0">
                  <a:solidFill>
                    <a:srgbClr val="FF9933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felfogás</a:t>
              </a:r>
            </a:p>
          </p:txBody>
        </p:sp>
        <p:sp>
          <p:nvSpPr>
            <p:cNvPr id="20" name="Szövegdoboz 22">
              <a:extLst>
                <a:ext uri="{FF2B5EF4-FFF2-40B4-BE49-F238E27FC236}">
                  <a16:creationId xmlns:a16="http://schemas.microsoft.com/office/drawing/2014/main" id="{420E997E-7D78-BE20-0BCC-3F3DB3461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4509" y="2694330"/>
              <a:ext cx="1089699" cy="584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IIRC irányelvek</a:t>
              </a:r>
            </a:p>
          </p:txBody>
        </p:sp>
        <p:sp>
          <p:nvSpPr>
            <p:cNvPr id="21" name="TextBox 70">
              <a:extLst>
                <a:ext uri="{FF2B5EF4-FFF2-40B4-BE49-F238E27FC236}">
                  <a16:creationId xmlns:a16="http://schemas.microsoft.com/office/drawing/2014/main" id="{B9A4C195-74A4-E538-DADE-EF8FED9CA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605" y="23015"/>
              <a:ext cx="12899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hu-HU" sz="2800" b="1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7" name="Téglalap 26">
            <a:extLst>
              <a:ext uri="{FF2B5EF4-FFF2-40B4-BE49-F238E27FC236}">
                <a16:creationId xmlns:a16="http://schemas.microsoft.com/office/drawing/2014/main" id="{83198CEC-E59F-D960-AB5D-D455C1F35991}"/>
              </a:ext>
            </a:extLst>
          </p:cNvPr>
          <p:cNvSpPr/>
          <p:nvPr/>
        </p:nvSpPr>
        <p:spPr>
          <a:xfrm>
            <a:off x="752955" y="3087552"/>
            <a:ext cx="1550987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 b="1" dirty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Tradicionális felfogás</a:t>
            </a:r>
          </a:p>
        </p:txBody>
      </p: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B6A3F687-C3C1-3C44-73BC-955BE73D4341}"/>
              </a:ext>
            </a:extLst>
          </p:cNvPr>
          <p:cNvGrpSpPr>
            <a:grpSpLocks/>
          </p:cNvGrpSpPr>
          <p:nvPr/>
        </p:nvGrpSpPr>
        <p:grpSpPr bwMode="auto">
          <a:xfrm>
            <a:off x="6042531" y="2322098"/>
            <a:ext cx="3439228" cy="2318301"/>
            <a:chOff x="8375537" y="-1740239"/>
            <a:chExt cx="2556819" cy="2318685"/>
          </a:xfrm>
        </p:grpSpPr>
        <p:sp>
          <p:nvSpPr>
            <p:cNvPr id="29" name="Teardrop 3">
              <a:extLst>
                <a:ext uri="{FF2B5EF4-FFF2-40B4-BE49-F238E27FC236}">
                  <a16:creationId xmlns:a16="http://schemas.microsoft.com/office/drawing/2014/main" id="{ACF4AC6D-F2A2-594E-6DCE-352D747F3B4E}"/>
                </a:ext>
              </a:extLst>
            </p:cNvPr>
            <p:cNvSpPr/>
            <p:nvPr/>
          </p:nvSpPr>
          <p:spPr>
            <a:xfrm rot="15705527">
              <a:off x="9492795" y="-861116"/>
              <a:ext cx="721770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Pentagon 61">
              <a:extLst>
                <a:ext uri="{FF2B5EF4-FFF2-40B4-BE49-F238E27FC236}">
                  <a16:creationId xmlns:a16="http://schemas.microsoft.com/office/drawing/2014/main" id="{4F19AD42-F66B-5354-A246-405706FB5619}"/>
                </a:ext>
              </a:extLst>
            </p:cNvPr>
            <p:cNvSpPr/>
            <p:nvPr/>
          </p:nvSpPr>
          <p:spPr>
            <a:xfrm rot="16200000" flipH="1" flipV="1">
              <a:off x="7905198" y="-1230654"/>
              <a:ext cx="2151420" cy="1136525"/>
            </a:xfrm>
            <a:prstGeom prst="homePlate">
              <a:avLst>
                <a:gd name="adj" fmla="val 35852"/>
              </a:avLst>
            </a:prstGeom>
            <a:solidFill>
              <a:srgbClr val="0000FF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Téglalap 30">
              <a:extLst>
                <a:ext uri="{FF2B5EF4-FFF2-40B4-BE49-F238E27FC236}">
                  <a16:creationId xmlns:a16="http://schemas.microsoft.com/office/drawing/2014/main" id="{0280B901-B8F6-3618-11C1-5BEDA93D5340}"/>
                </a:ext>
              </a:extLst>
            </p:cNvPr>
            <p:cNvSpPr/>
            <p:nvPr/>
          </p:nvSpPr>
          <p:spPr>
            <a:xfrm>
              <a:off x="8415006" y="-1740239"/>
              <a:ext cx="1134165" cy="8702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600" b="1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ESG felfogás</a:t>
              </a:r>
            </a:p>
          </p:txBody>
        </p:sp>
        <p:sp>
          <p:nvSpPr>
            <p:cNvPr id="32" name="Szövegdoboz 39">
              <a:extLst>
                <a:ext uri="{FF2B5EF4-FFF2-40B4-BE49-F238E27FC236}">
                  <a16:creationId xmlns:a16="http://schemas.microsoft.com/office/drawing/2014/main" id="{88C824D5-BE47-0100-9660-6DD0C2B6F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537" y="-871004"/>
              <a:ext cx="1206387" cy="1077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2"/>
                  </a:solidFill>
                  <a:latin typeface="Arial Black" panose="020B0A040201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2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2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Arial Black" panose="020B0A04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6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pü</a:t>
              </a:r>
              <a:r>
                <a:rPr lang="hu-HU" altLang="hu-H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és </a:t>
              </a:r>
              <a:r>
                <a:rPr lang="hu-HU" altLang="hu-HU" sz="16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bef</a:t>
              </a:r>
              <a:r>
                <a:rPr lang="hu-HU" altLang="hu-H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 döntésekbe épülés;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hu-HU" altLang="hu-HU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TBL</a:t>
              </a:r>
            </a:p>
          </p:txBody>
        </p:sp>
      </p:grpSp>
      <p:sp>
        <p:nvSpPr>
          <p:cNvPr id="41" name="Szövegdoboz 41">
            <a:extLst>
              <a:ext uri="{FF2B5EF4-FFF2-40B4-BE49-F238E27FC236}">
                <a16:creationId xmlns:a16="http://schemas.microsoft.com/office/drawing/2014/main" id="{203CAC2F-6B78-252C-192A-3A50F840A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9" y="4019472"/>
            <a:ext cx="14848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bevétel, profitabilitás, SV</a:t>
            </a:r>
          </a:p>
        </p:txBody>
      </p:sp>
      <p:sp>
        <p:nvSpPr>
          <p:cNvPr id="42" name="Nyíl: jobbra mutató 4">
            <a:extLst>
              <a:ext uri="{FF2B5EF4-FFF2-40B4-BE49-F238E27FC236}">
                <a16:creationId xmlns:a16="http://schemas.microsoft.com/office/drawing/2014/main" id="{E25C5704-206A-0987-C1F4-70D47CF6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86" y="506275"/>
            <a:ext cx="10343024" cy="819654"/>
          </a:xfrm>
          <a:prstGeom prst="rightArrow">
            <a:avLst>
              <a:gd name="adj1" fmla="val 50000"/>
              <a:gd name="adj2" fmla="val 50071"/>
            </a:avLst>
          </a:prstGeom>
          <a:solidFill>
            <a:schemeClr val="accent3">
              <a:lumMod val="20000"/>
              <a:lumOff val="80000"/>
            </a:schemeClr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églalap 9">
            <a:extLst>
              <a:ext uri="{FF2B5EF4-FFF2-40B4-BE49-F238E27FC236}">
                <a16:creationId xmlns:a16="http://schemas.microsoft.com/office/drawing/2014/main" id="{EE755BB9-2DCA-9C70-D617-648EF0AC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475" y="690312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FF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Napjaink</a:t>
            </a:r>
            <a:endParaRPr lang="en-US" altLang="hu-HU" sz="2400" b="1" dirty="0">
              <a:solidFill>
                <a:srgbClr val="FF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églalap 10">
            <a:extLst>
              <a:ext uri="{FF2B5EF4-FFF2-40B4-BE49-F238E27FC236}">
                <a16:creationId xmlns:a16="http://schemas.microsoft.com/office/drawing/2014/main" id="{BACAA0C5-7275-A359-93BA-841BF8D0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31" y="702806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hu-HU" altLang="hu-HU" sz="24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1990-as</a:t>
            </a:r>
            <a:endParaRPr lang="en-US" altLang="hu-HU" sz="2400" b="1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églalap 11">
            <a:extLst>
              <a:ext uri="{FF2B5EF4-FFF2-40B4-BE49-F238E27FC236}">
                <a16:creationId xmlns:a16="http://schemas.microsoft.com/office/drawing/2014/main" id="{B1F1229E-ACE1-83E4-52AB-B4F04507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027" y="700364"/>
            <a:ext cx="2212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hu-HU" altLang="hu-HU" sz="24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2000-es</a:t>
            </a:r>
            <a:endParaRPr lang="en-US" altLang="hu-HU" sz="2400" b="1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églalap 16">
            <a:extLst>
              <a:ext uri="{FF2B5EF4-FFF2-40B4-BE49-F238E27FC236}">
                <a16:creationId xmlns:a16="http://schemas.microsoft.com/office/drawing/2014/main" id="{89722982-61D2-E7C4-59A6-52FEB74D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25" y="681726"/>
            <a:ext cx="131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CC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1980-as</a:t>
            </a:r>
            <a:endParaRPr lang="en-US" altLang="hu-HU" sz="2400" b="1" dirty="0">
              <a:solidFill>
                <a:srgbClr val="CC00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Beszédbuborék: ellipszis 21">
            <a:extLst>
              <a:ext uri="{FF2B5EF4-FFF2-40B4-BE49-F238E27FC236}">
                <a16:creationId xmlns:a16="http://schemas.microsoft.com/office/drawing/2014/main" id="{7265B066-3B24-4D41-6B1C-959498039F34}"/>
              </a:ext>
            </a:extLst>
          </p:cNvPr>
          <p:cNvSpPr/>
          <p:nvPr/>
        </p:nvSpPr>
        <p:spPr>
          <a:xfrm>
            <a:off x="6411857" y="1114235"/>
            <a:ext cx="2507291" cy="952459"/>
          </a:xfrm>
          <a:prstGeom prst="wedgeEllipseCallout">
            <a:avLst>
              <a:gd name="adj1" fmla="val -42740"/>
              <a:gd name="adj2" fmla="val -50199"/>
            </a:avLst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millenniumi és Z generáció </a:t>
            </a:r>
            <a:endParaRPr lang="hu-HU" b="1" dirty="0">
              <a:solidFill>
                <a:srgbClr val="FF00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EA0E460-B8BC-56F9-A134-D6E66E441ABB}"/>
              </a:ext>
            </a:extLst>
          </p:cNvPr>
          <p:cNvSpPr txBox="1"/>
          <p:nvPr/>
        </p:nvSpPr>
        <p:spPr>
          <a:xfrm>
            <a:off x="1037992" y="2764226"/>
            <a:ext cx="63183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</a:t>
            </a:r>
            <a:endParaRPr lang="hu-HU" altLang="hu-HU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alt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Theory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fenntarth</a:t>
            </a:r>
            <a:r>
              <a:rPr lang="hu-HU" altLang="hu-H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7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2" y="-335457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Anyag és módszer </a:t>
            </a:r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4007F6D-A532-4FA1-D1E9-BE81CDEE949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774487B-5F5B-B13E-F9F6-821147F53F63}"/>
              </a:ext>
            </a:extLst>
          </p:cNvPr>
          <p:cNvSpPr txBox="1"/>
          <p:nvPr/>
        </p:nvSpPr>
        <p:spPr>
          <a:xfrm>
            <a:off x="1133946" y="1106926"/>
            <a:ext cx="9924132" cy="3716851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Font typeface="Wingdings"/>
              <a:buChar char="n"/>
            </a:pP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Szekunder információk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szakirodalomfeldolgozás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Font typeface="Wingdings"/>
              <a:buChar char="n"/>
            </a:pP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Primer információk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mélyinterjú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Font typeface="Wingdings"/>
              <a:buChar char="n"/>
            </a:pP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ea typeface="Garamond" panose="02020404030301010803" pitchFamily="18" charset="0"/>
                <a:cs typeface="Segoe UI" panose="020B0502040204020203" pitchFamily="34" charset="0"/>
              </a:rPr>
              <a:t>Interjúalanyok: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 vállalat vezetőivel, 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pénzügyi szakembereivel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  <a:buFont typeface="Wingdings"/>
              <a:buChar char="n"/>
            </a:pP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Cél	 </a:t>
            </a: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megérteni a generációs elvárások kezelését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</a:pP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kumimoji="1" lang="hu-HU" sz="2400" b="1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</a:t>
            </a: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milyen hatással vannak a generációs elvárások a vállalatok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prstClr val="black"/>
              </a:buClr>
            </a:pPr>
            <a:r>
              <a:rPr kumimoji="1" lang="hu-HU" sz="2400" kern="0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 fenntarthatósági stratégiáira és pénzügyi teljesítményére</a:t>
            </a:r>
          </a:p>
        </p:txBody>
      </p:sp>
    </p:spTree>
    <p:extLst>
      <p:ext uri="{BB962C8B-B14F-4D97-AF65-F5344CB8AC3E}">
        <p14:creationId xmlns:p14="http://schemas.microsoft.com/office/powerpoint/2010/main" val="427561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2" y="-335457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Eredmények </a:t>
            </a:r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4007F6D-A532-4FA1-D1E9-BE81CDEE949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D66C24-B201-159A-886B-A89F60668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89366"/>
              </p:ext>
            </p:extLst>
          </p:nvPr>
        </p:nvGraphicFramePr>
        <p:xfrm>
          <a:off x="251081" y="520505"/>
          <a:ext cx="11828192" cy="502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Nyíl: balra-jobbra mutató 3">
            <a:extLst>
              <a:ext uri="{FF2B5EF4-FFF2-40B4-BE49-F238E27FC236}">
                <a16:creationId xmlns:a16="http://schemas.microsoft.com/office/drawing/2014/main" id="{9019C295-65DC-C797-9EEA-FC831D54871F}"/>
              </a:ext>
            </a:extLst>
          </p:cNvPr>
          <p:cNvSpPr/>
          <p:nvPr/>
        </p:nvSpPr>
        <p:spPr>
          <a:xfrm rot="16200000">
            <a:off x="8343777" y="2507470"/>
            <a:ext cx="335901" cy="153703"/>
          </a:xfrm>
          <a:prstGeom prst="leftRightArrow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D5BED384-3299-E2C5-C905-BADE6B46084B}"/>
              </a:ext>
            </a:extLst>
          </p:cNvPr>
          <p:cNvSpPr/>
          <p:nvPr/>
        </p:nvSpPr>
        <p:spPr>
          <a:xfrm>
            <a:off x="5051685" y="1106927"/>
            <a:ext cx="2233536" cy="3824838"/>
          </a:xfrm>
          <a:prstGeom prst="flowChartProcess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8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A2D02DA-6551-D3B3-E76C-8E3E0BF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961" y="-211887"/>
            <a:ext cx="11218106" cy="1325563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Hazai esetpélda: 10 SDG </a:t>
            </a:r>
            <a:r>
              <a:rPr lang="hu-HU" sz="2400" b="1" dirty="0" err="1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cél+</a:t>
            </a:r>
            <a:r>
              <a:rPr lang="hu-HU" sz="2400" b="1" dirty="0" err="1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</a:t>
            </a:r>
            <a:r>
              <a:rPr lang="hu-HU" sz="24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2400" b="1" dirty="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hu-HU" sz="2400" b="1" dirty="0" err="1">
                <a:solidFill>
                  <a:srgbClr val="FF006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sym typeface="Wingdings" panose="05000000000000000000" pitchFamily="2" charset="2"/>
              </a:rPr>
              <a:t>fenntarth</a:t>
            </a:r>
            <a:r>
              <a:rPr lang="hu-HU" sz="2400" b="1" dirty="0">
                <a:solidFill>
                  <a:srgbClr val="FF0066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sym typeface="Wingdings" panose="05000000000000000000" pitchFamily="2" charset="2"/>
              </a:rPr>
              <a:t>. kezdeményezések katalizátora </a:t>
            </a:r>
            <a:endParaRPr lang="hu-HU" sz="2400" b="1" dirty="0">
              <a:solidFill>
                <a:srgbClr val="3A445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4007F6D-A532-4FA1-D1E9-BE81CDEE949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27C0046-954B-81F6-F297-9C8C3FFF316A}"/>
              </a:ext>
            </a:extLst>
          </p:cNvPr>
          <p:cNvSpPr txBox="1"/>
          <p:nvPr/>
        </p:nvSpPr>
        <p:spPr>
          <a:xfrm>
            <a:off x="1259738" y="968357"/>
            <a:ext cx="9561422" cy="3262432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hu-HU" sz="800" b="1" dirty="0">
              <a:solidFill>
                <a:srgbClr val="3A445D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2030-ig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dirty="0">
                <a:solidFill>
                  <a:srgbClr val="3A445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100%-ban fenntartható forrásból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származó mezőgazdasági termékeket, halászati és </a:t>
            </a:r>
            <a:r>
              <a:rPr lang="hu-HU" sz="1800" dirty="0" err="1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akvakultúra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termékeket, megújuló energiát használni</a:t>
            </a:r>
          </a:p>
          <a:p>
            <a:pPr lvl="0" algn="just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50%-kal csökkenteni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az üvegházhatású gázok kibocsátását és a vízfogyasztást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100%-ban megszüntetni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az erdőirtást a beszállítói láncban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100%-ban emberi jogok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 tiszteletben tartó beszállítói lánccal rendelkezni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 </a:t>
            </a: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10%-kal növelni a nők arányát </a:t>
            </a: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vezető pozíciókban és a kevésbé képviselt csoportok arányát a munkaerőben</a:t>
            </a:r>
          </a:p>
          <a:p>
            <a:pPr lvl="0">
              <a:buSzPts val="1000"/>
              <a:tabLst>
                <a:tab pos="457200" algn="l"/>
              </a:tabLst>
            </a:pPr>
            <a:endParaRPr lang="hu-HU" dirty="0">
              <a:solidFill>
                <a:srgbClr val="3A445D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b="1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2039-ig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hu-HU" sz="18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100%-ban megújuló műanyagokat használni a csomagolásban</a:t>
            </a:r>
            <a:endParaRPr lang="hu-HU" sz="800" dirty="0">
              <a:solidFill>
                <a:srgbClr val="3A445D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1FEACF6A-B6D0-F631-2B1A-2660F7B03EA8}"/>
              </a:ext>
            </a:extLst>
          </p:cNvPr>
          <p:cNvSpPr/>
          <p:nvPr/>
        </p:nvSpPr>
        <p:spPr>
          <a:xfrm>
            <a:off x="1257894" y="4259532"/>
            <a:ext cx="9561422" cy="968978"/>
          </a:xfrm>
          <a:prstGeom prst="flowChartProcess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800" b="1" dirty="0">
                <a:solidFill>
                  <a:srgbClr val="FF006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45%-os csökkenés a manuális adatfeldolgozási időben</a:t>
            </a:r>
            <a:endParaRPr lang="hu-HU" sz="1800" b="1" dirty="0">
              <a:solidFill>
                <a:srgbClr val="FF0066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hu-HU" sz="1800" b="1" dirty="0">
                <a:solidFill>
                  <a:srgbClr val="FF006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40%-os csökkenés a pénzügyi hibák számában</a:t>
            </a:r>
            <a:endParaRPr lang="hu-HU" sz="1800" b="1" dirty="0">
              <a:solidFill>
                <a:srgbClr val="FF0066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hu-HU" sz="1800" b="1" dirty="0">
                <a:solidFill>
                  <a:srgbClr val="FF0066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35%-os növekedés a pénzügyi elemzések pontosságában</a:t>
            </a:r>
            <a:endParaRPr lang="hu-HU" sz="1800" b="1" dirty="0">
              <a:solidFill>
                <a:srgbClr val="FF0066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2FBDB28-A829-0E08-83BA-8EFF08EB6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sp>
        <p:nvSpPr>
          <p:cNvPr id="9" name="Folyamatábra: Feldolgozás 8">
            <a:extLst>
              <a:ext uri="{FF2B5EF4-FFF2-40B4-BE49-F238E27FC236}">
                <a16:creationId xmlns:a16="http://schemas.microsoft.com/office/drawing/2014/main" id="{64007F6D-A532-4FA1-D1E9-BE81CDEE9497}"/>
              </a:ext>
            </a:extLst>
          </p:cNvPr>
          <p:cNvSpPr/>
          <p:nvPr/>
        </p:nvSpPr>
        <p:spPr bwMode="auto">
          <a:xfrm>
            <a:off x="1370435" y="6440936"/>
            <a:ext cx="5579005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FEJES Judit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MSc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EEE9B89-E91A-E315-CD8F-CCE7B5681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79232"/>
              </p:ext>
            </p:extLst>
          </p:nvPr>
        </p:nvGraphicFramePr>
        <p:xfrm>
          <a:off x="1759146" y="717710"/>
          <a:ext cx="10430359" cy="45931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3984">
                  <a:extLst>
                    <a:ext uri="{9D8B030D-6E8A-4147-A177-3AD203B41FA5}">
                      <a16:colId xmlns:a16="http://schemas.microsoft.com/office/drawing/2014/main" val="28650083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287874246"/>
                    </a:ext>
                  </a:extLst>
                </a:gridCol>
                <a:gridCol w="4403865">
                  <a:extLst>
                    <a:ext uri="{9D8B030D-6E8A-4147-A177-3AD203B41FA5}">
                      <a16:colId xmlns:a16="http://schemas.microsoft.com/office/drawing/2014/main" val="1520456106"/>
                    </a:ext>
                  </a:extLst>
                </a:gridCol>
                <a:gridCol w="4058448">
                  <a:extLst>
                    <a:ext uri="{9D8B030D-6E8A-4147-A177-3AD203B41FA5}">
                      <a16:colId xmlns:a16="http://schemas.microsoft.com/office/drawing/2014/main" val="2020304015"/>
                    </a:ext>
                  </a:extLst>
                </a:gridCol>
              </a:tblGrid>
              <a:tr h="1383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Megnevezés</a:t>
                      </a:r>
                    </a:p>
                  </a:txBody>
                  <a:tcPr marL="24440" marR="2444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2023/2022</a:t>
                      </a:r>
                    </a:p>
                  </a:txBody>
                  <a:tcPr marL="24440" marR="2444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46043"/>
                  </a:ext>
                </a:extLst>
              </a:tr>
              <a:tr h="9378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Hatékonyság</a:t>
                      </a:r>
                    </a:p>
                  </a:txBody>
                  <a:tcPr marL="24440" marR="24440" marT="0" marB="0" anchor="ctr">
                    <a:solidFill>
                      <a:srgbClr val="CC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ROA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-2,62%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6425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ROE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-9,51%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767707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ROI</a:t>
                      </a:r>
                    </a:p>
                  </a:txBody>
                  <a:tcPr marL="24440" marR="24440" marT="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-4,84%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010766"/>
                  </a:ext>
                </a:extLst>
              </a:tr>
              <a:tr h="9378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Multikauzális ok-okozat</a:t>
                      </a:r>
                      <a:endParaRPr lang="hu-HU" sz="16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hu-HU" sz="1600" b="1" kern="10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DuPont</a:t>
                      </a:r>
                      <a:endParaRPr lang="hu-HU" sz="16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hu-HU" sz="16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Adóteher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+0,02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382750"/>
                  </a:ext>
                </a:extLst>
              </a:tr>
              <a:tr h="937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Kamatteher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0,00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38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Működési profithányad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-2,32%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16584"/>
                  </a:ext>
                </a:extLst>
              </a:tr>
              <a:tr h="937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Eszközhatékonyság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+0,34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89055"/>
                  </a:ext>
                </a:extLst>
              </a:tr>
              <a:tr h="707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Saját tőkeszorzó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-0,35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24914"/>
                  </a:ext>
                </a:extLst>
              </a:tr>
              <a:tr h="0">
                <a:tc rowSpan="7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Cégkockázat</a:t>
                      </a:r>
                      <a:endParaRPr lang="hu-HU" sz="1600" b="1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CCF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Értékesítési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12  868 418,00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1723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Üzleti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-2  573 219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7618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Finanszírozási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-0,10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27688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Likviditási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824434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Csőd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+471 703 ,00</a:t>
                      </a:r>
                    </a:p>
                  </a:txBody>
                  <a:tcPr marL="24440" marR="24440" marT="0" marB="0">
                    <a:solidFill>
                      <a:srgbClr val="7BDF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41745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Befektetési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-0,05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33786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Beruházási</a:t>
                      </a:r>
                      <a:endParaRPr lang="hu-HU" sz="1600" kern="100" dirty="0">
                        <a:solidFill>
                          <a:srgbClr val="3A445D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-0,05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29152"/>
                  </a:ext>
                </a:extLst>
              </a:tr>
              <a:tr h="93780">
                <a:tc rowSpan="3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b="1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Fenntarthatósági kockázat</a:t>
                      </a:r>
                    </a:p>
                  </a:txBody>
                  <a:tcPr marL="24440" marR="24440" marT="0" marB="0" anchor="ctr">
                    <a:solidFill>
                      <a:srgbClr val="FFCC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 err="1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Környezetvéd</a:t>
                      </a: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. szabályozások szigorítása</a:t>
                      </a: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228139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Zöld technológiák elterjedése</a:t>
                      </a: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32264"/>
                  </a:ext>
                </a:extLst>
              </a:tr>
              <a:tr h="93780">
                <a:tc gridSpan="2" vMerge="1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700" b="1" kern="1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24440" marR="24440" marT="0" marB="0" vert="vert270" anchor="ctr">
                    <a:solidFill>
                      <a:srgbClr val="FF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solidFill>
                            <a:srgbClr val="3A445D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Fogyasztói preferenciák változása</a:t>
                      </a:r>
                    </a:p>
                  </a:txBody>
                  <a:tcPr marL="24440" marR="24440" marT="0" marB="0" anchor="b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3A445D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Kockázat</a:t>
                      </a:r>
                    </a:p>
                  </a:txBody>
                  <a:tcPr marL="24440" marR="24440" marT="0" marB="0">
                    <a:solidFill>
                      <a:srgbClr val="D0E2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33212"/>
                  </a:ext>
                </a:extLst>
              </a:tr>
            </a:tbl>
          </a:graphicData>
        </a:graphic>
      </p:graphicFrame>
      <p:sp>
        <p:nvSpPr>
          <p:cNvPr id="5" name="Rectangle 8">
            <a:extLst>
              <a:ext uri="{FF2B5EF4-FFF2-40B4-BE49-F238E27FC236}">
                <a16:creationId xmlns:a16="http://schemas.microsoft.com/office/drawing/2014/main" id="{A4DFD3ED-55DB-3059-83EC-158B11AB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82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6" name="Kép 5" descr="Nincs elérhető leírás.">
            <a:extLst>
              <a:ext uri="{FF2B5EF4-FFF2-40B4-BE49-F238E27FC236}">
                <a16:creationId xmlns:a16="http://schemas.microsoft.com/office/drawing/2014/main" id="{B9DA2F2D-669E-9F23-6EE3-97E43E7D0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" y="30203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4182E56F-E43A-9495-474A-52BE081D1D67}"/>
              </a:ext>
            </a:extLst>
          </p:cNvPr>
          <p:cNvSpPr txBox="1">
            <a:spLocks/>
          </p:cNvSpPr>
          <p:nvPr/>
        </p:nvSpPr>
        <p:spPr>
          <a:xfrm>
            <a:off x="1672511" y="-261862"/>
            <a:ext cx="11218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3A445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Eredmények: Fenntarthatósági ROE és kockázat elemzés </a:t>
            </a:r>
          </a:p>
        </p:txBody>
      </p:sp>
      <p:sp>
        <p:nvSpPr>
          <p:cNvPr id="11" name="Beszédbuborék: ellipszis 10">
            <a:extLst>
              <a:ext uri="{FF2B5EF4-FFF2-40B4-BE49-F238E27FC236}">
                <a16:creationId xmlns:a16="http://schemas.microsoft.com/office/drawing/2014/main" id="{126390C2-1A02-D321-6EE1-DC66BFCB25EA}"/>
              </a:ext>
            </a:extLst>
          </p:cNvPr>
          <p:cNvSpPr/>
          <p:nvPr/>
        </p:nvSpPr>
        <p:spPr>
          <a:xfrm>
            <a:off x="6210923" y="954803"/>
            <a:ext cx="3077540" cy="1820099"/>
          </a:xfrm>
          <a:prstGeom prst="wedgeEllipseCallout">
            <a:avLst>
              <a:gd name="adj1" fmla="val 48305"/>
              <a:gd name="adj2" fmla="val 41618"/>
            </a:avLst>
          </a:prstGeom>
          <a:solidFill>
            <a:srgbClr val="3A44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MEGÚJULÓ ENERGIAFORRÁSOK</a:t>
            </a:r>
          </a:p>
          <a:p>
            <a:pPr algn="ctr"/>
            <a:r>
              <a:rPr lang="hu-HU" sz="16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kezdeti beruházási kiadások és a hosszú távú megtakarítások egyensúlyban?</a:t>
            </a:r>
            <a:endParaRPr lang="hu-HU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5BC8E47-FF94-AAC9-0C63-FA918E9B4F20}"/>
              </a:ext>
            </a:extLst>
          </p:cNvPr>
          <p:cNvSpPr txBox="1"/>
          <p:nvPr/>
        </p:nvSpPr>
        <p:spPr>
          <a:xfrm>
            <a:off x="3835020" y="5282541"/>
            <a:ext cx="7704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rgbClr val="3A445D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Forrás: Saját szerkesztés</a:t>
            </a:r>
          </a:p>
        </p:txBody>
      </p:sp>
    </p:spTree>
    <p:extLst>
      <p:ext uri="{BB962C8B-B14F-4D97-AF65-F5344CB8AC3E}">
        <p14:creationId xmlns:p14="http://schemas.microsoft.com/office/powerpoint/2010/main" val="3128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435F80A-5DC8-B1C2-75EC-4298A64CF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10" y="223537"/>
            <a:ext cx="896456" cy="883389"/>
          </a:xfrm>
          <a:prstGeom prst="rect">
            <a:avLst/>
          </a:prstGeom>
        </p:spPr>
      </p:pic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BFE74404-13BD-6D92-35D1-61BF511F5B0F}"/>
              </a:ext>
            </a:extLst>
          </p:cNvPr>
          <p:cNvSpPr/>
          <p:nvPr/>
        </p:nvSpPr>
        <p:spPr bwMode="auto">
          <a:xfrm>
            <a:off x="1370435" y="6440936"/>
            <a:ext cx="3093363" cy="417064"/>
          </a:xfrm>
          <a:prstGeom prst="flowChartProcess">
            <a:avLst/>
          </a:prstGeom>
          <a:solidFill>
            <a:srgbClr val="3A445D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</a:t>
            </a:r>
            <a:r>
              <a:rPr lang="hu-HU" sz="1600" b="1" dirty="0" err="1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habil</a:t>
            </a:r>
            <a:r>
              <a:rPr lang="hu-HU" sz="1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KATITS Etelka PhD 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A1BB74D-47AB-F822-F376-5045435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64" y="5392876"/>
            <a:ext cx="5346176" cy="73573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28D5C52E-4A26-A40A-5BA4-56FCDF8A9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91" y="-505849"/>
            <a:ext cx="1607048" cy="88338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D5E021B-AC29-1F11-D74A-C08763B673B5}"/>
              </a:ext>
            </a:extLst>
          </p:cNvPr>
          <p:cNvSpPr txBox="1"/>
          <p:nvPr/>
        </p:nvSpPr>
        <p:spPr>
          <a:xfrm>
            <a:off x="106017" y="1249686"/>
            <a:ext cx="11967088" cy="888128"/>
          </a:xfrm>
          <a:prstGeom prst="rect">
            <a:avLst/>
          </a:prstGeom>
          <a:solidFill>
            <a:srgbClr val="7BDF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ts val="3200"/>
              </a:lnSpc>
              <a:buSzPts val="1200"/>
              <a:tabLst>
                <a:tab pos="212090" algn="l"/>
                <a:tab pos="1298575" algn="l"/>
              </a:tabLst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gazdálkodás erős pontjai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kedvező eredmény-alakulás, sikeres növekedés vagy válságból eredményes fordulat (</a:t>
            </a:r>
            <a:r>
              <a:rPr lang="hu-HU" sz="26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425761-0AC2-8120-98E9-73E9FA31297E}"/>
              </a:ext>
            </a:extLst>
          </p:cNvPr>
          <p:cNvSpPr txBox="1"/>
          <p:nvPr/>
        </p:nvSpPr>
        <p:spPr>
          <a:xfrm>
            <a:off x="119271" y="4295442"/>
            <a:ext cx="11954210" cy="7737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i="1" spc="-6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áltozatlan</a:t>
            </a:r>
            <a:r>
              <a:rPr lang="hu-HU" sz="2600" spc="-5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eredmény</a:t>
            </a:r>
            <a:r>
              <a:rPr lang="hu-HU" sz="2600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5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015BD69-36AF-F2AE-1F4A-32A3A938D4EF}"/>
              </a:ext>
            </a:extLst>
          </p:cNvPr>
          <p:cNvSpPr txBox="1"/>
          <p:nvPr/>
        </p:nvSpPr>
        <p:spPr>
          <a:xfrm>
            <a:off x="110592" y="2155428"/>
            <a:ext cx="11954210" cy="773738"/>
          </a:xfrm>
          <a:prstGeom prst="rect">
            <a:avLst/>
          </a:prstGeom>
          <a:solidFill>
            <a:srgbClr val="D0E20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r>
              <a:rPr lang="hu-HU" sz="2600" spc="-15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válság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gyenge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jelzése, figyelmeztető</a:t>
            </a:r>
            <a:r>
              <a:rPr lang="hu-HU" sz="2600" spc="-15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jel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</a:t>
            </a:r>
            <a:r>
              <a:rPr lang="hu-HU" sz="2600" b="1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elemzés</a:t>
            </a:r>
            <a:r>
              <a:rPr lang="hu-HU" sz="2600" spc="-1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50000"/>
              </a:lnSpc>
              <a:buSzPts val="1200"/>
              <a:tabLst>
                <a:tab pos="175260" algn="l"/>
                <a:tab pos="1298575" algn="l"/>
              </a:tabLst>
            </a:pPr>
            <a:endParaRPr lang="hu-HU" sz="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DC3DCD-1ED1-510E-CFB6-DCA8932C96E7}"/>
              </a:ext>
            </a:extLst>
          </p:cNvPr>
          <p:cNvSpPr txBox="1"/>
          <p:nvPr/>
        </p:nvSpPr>
        <p:spPr>
          <a:xfrm>
            <a:off x="118894" y="2949652"/>
            <a:ext cx="11954211" cy="1323439"/>
          </a:xfrm>
          <a:prstGeom prst="rect">
            <a:avLst/>
          </a:prstGeom>
          <a:solidFill>
            <a:srgbClr val="DF434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</a:pP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 gazdálkodás gyenge pontja, az adott cégkockázat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Helyzetelemzés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), válság erős jelzése, az adott cégkockázatok tartósan magas szintje (</a:t>
            </a:r>
            <a:r>
              <a:rPr lang="hu-HU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Időszakos elemzés</a:t>
            </a:r>
            <a:r>
              <a:rPr lang="hu-HU" sz="2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</a:t>
            </a:r>
            <a:endParaRPr lang="hu-HU" sz="2600" dirty="0"/>
          </a:p>
        </p:txBody>
      </p:sp>
      <p:pic>
        <p:nvPicPr>
          <p:cNvPr id="14" name="Kép 13" descr="Nincs elérhető leírás.">
            <a:extLst>
              <a:ext uri="{FF2B5EF4-FFF2-40B4-BE49-F238E27FC236}">
                <a16:creationId xmlns:a16="http://schemas.microsoft.com/office/drawing/2014/main" id="{2143426C-0BF9-F071-1D51-7007D8CA5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5" y="104345"/>
            <a:ext cx="1723551" cy="898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5716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13621</TotalTime>
  <Words>925</Words>
  <Application>Microsoft Office PowerPoint</Application>
  <PresentationFormat>Szélesvásznú</PresentationFormat>
  <Paragraphs>217</Paragraphs>
  <Slides>12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Calibri Light</vt:lpstr>
      <vt:lpstr>Times New Roman</vt:lpstr>
      <vt:lpstr>Calibri</vt:lpstr>
      <vt:lpstr>Segoe UI</vt:lpstr>
      <vt:lpstr>Wingdings</vt:lpstr>
      <vt:lpstr>Lato Regular</vt:lpstr>
      <vt:lpstr>Office-téma</vt:lpstr>
      <vt:lpstr>PowerPoint-bemutató</vt:lpstr>
      <vt:lpstr>PowerPoint-bemutató</vt:lpstr>
      <vt:lpstr>Tartalom  </vt:lpstr>
      <vt:lpstr>A téma elméleti háttere, történeti áttekintés </vt:lpstr>
      <vt:lpstr>Anyag és módszer </vt:lpstr>
      <vt:lpstr>Eredmények </vt:lpstr>
      <vt:lpstr>Hazai esetpélda: 10 SDG cél+AI  fenntarth. kezdeményezések katalizátora </vt:lpstr>
      <vt:lpstr>PowerPoint-bemutató</vt:lpstr>
      <vt:lpstr>PowerPoint-bemutató</vt:lpstr>
      <vt:lpstr>Vizsgálat: Összehasonlító elemzés primer és szekunder információ alapján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ETELKA GYŐRI</cp:lastModifiedBy>
  <cp:revision>60</cp:revision>
  <dcterms:created xsi:type="dcterms:W3CDTF">2021-09-14T10:57:43Z</dcterms:created>
  <dcterms:modified xsi:type="dcterms:W3CDTF">2024-09-25T20:37:39Z</dcterms:modified>
</cp:coreProperties>
</file>