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84" r:id="rId4"/>
    <p:sldId id="283" r:id="rId5"/>
    <p:sldId id="285" r:id="rId6"/>
    <p:sldId id="290" r:id="rId7"/>
    <p:sldId id="291" r:id="rId8"/>
    <p:sldId id="286" r:id="rId9"/>
    <p:sldId id="288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Raleway" pitchFamily="2" charset="-18"/>
      <p:regular r:id="rId22"/>
      <p:bold r:id="rId23"/>
      <p:italic r:id="rId24"/>
      <p:boldItalic r:id="rId25"/>
    </p:embeddedFont>
    <p:embeddedFont>
      <p:font typeface="Raleway ExtraBold" pitchFamily="2" charset="-18"/>
      <p:bold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2023. 05. 10.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Szakmai gyakorlat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2023. május 11.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Dr. Joó István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mb. 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szakmai gyakorlat ideje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nappali: 2023.09.11. - 2023.12.15.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levelező: 2023.09.11. - 2023.10.20.</a:t>
            </a:r>
          </a:p>
          <a:p>
            <a:pPr algn="just"/>
            <a:r>
              <a:rPr lang="hu-HU" dirty="0">
                <a:latin typeface="Raleway" pitchFamily="2" charset="-18"/>
              </a:rPr>
              <a:t>A szakmai gyakorlat akkor kezdhető el, ha </a:t>
            </a:r>
            <a:r>
              <a:rPr lang="hu-HU" b="1" dirty="0">
                <a:latin typeface="Raleway" pitchFamily="2" charset="-18"/>
              </a:rPr>
              <a:t>a hallgató </a:t>
            </a:r>
            <a:r>
              <a:rPr lang="hu-HU" dirty="0">
                <a:latin typeface="Raleway" pitchFamily="2" charset="-18"/>
              </a:rPr>
              <a:t>az adott szakon alapképzésnél </a:t>
            </a:r>
            <a:r>
              <a:rPr lang="hu-HU" b="1" dirty="0">
                <a:latin typeface="Raleway" pitchFamily="2" charset="-18"/>
              </a:rPr>
              <a:t>legalább 171 kreditet (</a:t>
            </a:r>
            <a:r>
              <a:rPr lang="hu-HU" b="1" dirty="0" err="1">
                <a:latin typeface="Raleway" pitchFamily="2" charset="-18"/>
              </a:rPr>
              <a:t>gazdinfó</a:t>
            </a:r>
            <a:r>
              <a:rPr lang="hu-HU" b="1" dirty="0">
                <a:latin typeface="Raleway" pitchFamily="2" charset="-18"/>
              </a:rPr>
              <a:t> 165), </a:t>
            </a:r>
            <a:r>
              <a:rPr lang="hu-HU" dirty="0">
                <a:latin typeface="Raleway" pitchFamily="2" charset="-18"/>
              </a:rPr>
              <a:t>FOSZK-</a:t>
            </a:r>
            <a:r>
              <a:rPr lang="hu-HU" dirty="0" err="1">
                <a:latin typeface="Raleway" pitchFamily="2" charset="-18"/>
              </a:rPr>
              <a:t>on</a:t>
            </a:r>
            <a:r>
              <a:rPr lang="hu-HU" b="1" dirty="0">
                <a:latin typeface="Raleway" pitchFamily="2" charset="-18"/>
              </a:rPr>
              <a:t> legalább 81 kreditet megszerzett</a:t>
            </a:r>
            <a:r>
              <a:rPr lang="hu-HU" dirty="0">
                <a:latin typeface="Raleway" pitchFamily="2" charset="-18"/>
              </a:rPr>
              <a:t>. </a:t>
            </a:r>
          </a:p>
          <a:p>
            <a:pPr algn="just"/>
            <a:r>
              <a:rPr lang="hu-HU" dirty="0">
                <a:latin typeface="Raleway" pitchFamily="2" charset="-18"/>
              </a:rPr>
              <a:t>Az elért kreditek száma ellenőrzésre kerülnek, ha az előírt kredit számot nem éri el a hallgató a szakmai gyakorlat nem kezdhető meg.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2023/2024 őszi félév dokumentumai:</a:t>
            </a:r>
          </a:p>
        </p:txBody>
      </p:sp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 II.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Amennyiben iskolaszövetkezeten keresztül tölti a szakmai gyakorlatát, akkor az „Együttműködési megállapodás iskolaszövetkezet" dokumentumot töltse le!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megfelelő szerződést 4 példányban töltesse ki a céggel!</a:t>
            </a:r>
          </a:p>
          <a:p>
            <a:pPr algn="just"/>
            <a:r>
              <a:rPr lang="hu-HU" b="1" dirty="0" err="1">
                <a:latin typeface="Raleway" pitchFamily="2" charset="-18"/>
              </a:rPr>
              <a:t>Duálisos</a:t>
            </a:r>
            <a:r>
              <a:rPr lang="hu-HU" b="1" dirty="0">
                <a:latin typeface="Raleway" pitchFamily="2" charset="-18"/>
              </a:rPr>
              <a:t> hallgatóknak: csak szakmai gyakorlati bejelentőt kell leadni.</a:t>
            </a:r>
          </a:p>
          <a:p>
            <a:pPr algn="just"/>
            <a:r>
              <a:rPr lang="hu-HU" dirty="0">
                <a:latin typeface="Raleway" pitchFamily="2" charset="-18"/>
              </a:rPr>
              <a:t>Kérem, hogy postai úton vagy személyesen juttassa el </a:t>
            </a:r>
            <a:r>
              <a:rPr lang="hu-HU" b="1" dirty="0">
                <a:latin typeface="Raleway" pitchFamily="2" charset="-18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Tanulmányi Irodába 2023. június 21-ig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szerződést 4 példányban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szakmai gyakorlati bejelentő lapot 1 példányban.</a:t>
            </a:r>
          </a:p>
          <a:p>
            <a:pPr algn="just"/>
            <a:r>
              <a:rPr lang="hu-HU" dirty="0">
                <a:latin typeface="Raleway" pitchFamily="2" charset="-18"/>
              </a:rPr>
              <a:t>A cég részére az együttműködési megállapodás 2 példányban kerül majd visszaküldésre.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7BF4D7-9DB0-3EC4-9A5E-B3480E86C538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2023/2024 őszi félév dokumentumai: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6B533E8-11FB-8FB8-6CC4-A65E42D5FE88}"/>
              </a:ext>
            </a:extLst>
          </p:cNvPr>
          <p:cNvSpPr/>
          <p:nvPr/>
        </p:nvSpPr>
        <p:spPr>
          <a:xfrm>
            <a:off x="1117846" y="5152674"/>
            <a:ext cx="4978154" cy="846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határidőn túli leadáshoz oktatási dékánhelyettesi kérelem és jóváhagyás szükséges, illetve meg kell fizetni a </a:t>
            </a:r>
            <a:r>
              <a:rPr lang="hu-HU" b="1" dirty="0" err="1"/>
              <a:t>különeljárási</a:t>
            </a:r>
            <a:r>
              <a:rPr lang="hu-HU" b="1" dirty="0"/>
              <a:t> díjat</a:t>
            </a:r>
          </a:p>
        </p:txBody>
      </p:sp>
    </p:spTree>
    <p:extLst>
      <p:ext uri="{BB962C8B-B14F-4D97-AF65-F5344CB8AC3E}">
        <p14:creationId xmlns:p14="http://schemas.microsoft.com/office/powerpoint/2010/main" val="15048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– FOSZK nappali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14 hetes, azaz 560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30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2023. szeptember 11. – 2023. december  15. között zajlik. </a:t>
            </a:r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– FOSZK levelező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491447"/>
            <a:ext cx="9556100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6 hetes, azaz 240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30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2023. szeptember 11. – 2023. október  10. között zajlik. </a:t>
            </a:r>
          </a:p>
        </p:txBody>
      </p:sp>
    </p:spTree>
    <p:extLst>
      <p:ext uri="{BB962C8B-B14F-4D97-AF65-F5344CB8AC3E}">
        <p14:creationId xmlns:p14="http://schemas.microsoft.com/office/powerpoint/2010/main" val="302895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– ALAPKÉPZÉS nappali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13 hetes, azaz 520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20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2023. szeptember 11. – 2023. december  8. között zajlik. </a:t>
            </a:r>
          </a:p>
        </p:txBody>
      </p:sp>
    </p:spTree>
    <p:extLst>
      <p:ext uri="{BB962C8B-B14F-4D97-AF65-F5344CB8AC3E}">
        <p14:creationId xmlns:p14="http://schemas.microsoft.com/office/powerpoint/2010/main" val="417027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– GAZDINFÓ alapképzés nappali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762649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8 hetes, azaz 320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2023. szeptember 11. – 2023. november  7. között zajlik. </a:t>
            </a:r>
          </a:p>
        </p:txBody>
      </p:sp>
    </p:spTree>
    <p:extLst>
      <p:ext uri="{BB962C8B-B14F-4D97-AF65-F5344CB8AC3E}">
        <p14:creationId xmlns:p14="http://schemas.microsoft.com/office/powerpoint/2010/main" val="85669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elismerő kérelem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491447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Levelező (nappali) </a:t>
            </a:r>
            <a:r>
              <a:rPr lang="hu-HU" dirty="0" err="1">
                <a:latin typeface="Raleway" pitchFamily="2" charset="-18"/>
              </a:rPr>
              <a:t>tagozatos</a:t>
            </a:r>
            <a:r>
              <a:rPr lang="hu-HU" dirty="0">
                <a:latin typeface="Raleway" pitchFamily="2" charset="-18"/>
              </a:rPr>
              <a:t> hallgatóknak, akiknek a munkaköre megfelel a szak követelményeinek, benyújtható a </a:t>
            </a:r>
            <a:r>
              <a:rPr lang="hu-HU" b="1" dirty="0">
                <a:latin typeface="Raleway" pitchFamily="2" charset="-18"/>
              </a:rPr>
              <a:t>„GYAK-Kérelem szakmai gyakorlat elismerésére” nevű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 kérelem </a:t>
            </a:r>
            <a:r>
              <a:rPr lang="hu-HU" b="1" dirty="0">
                <a:latin typeface="Raleway" pitchFamily="2" charset="-18"/>
                <a:sym typeface="Wingdings" panose="05000000000000000000" pitchFamily="2" charset="2"/>
              </a:rPr>
              <a:t></a:t>
            </a:r>
            <a:r>
              <a:rPr lang="hu-HU" b="1" dirty="0"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csak a regisztrációs héten adható be</a:t>
            </a:r>
            <a:r>
              <a:rPr lang="hu-HU" dirty="0">
                <a:latin typeface="Raleway" pitchFamily="2" charset="-18"/>
              </a:rPr>
              <a:t>. 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kérelemhez mellékletként csatolni szükséges dokumentumok: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munkáltatói igazolás </a:t>
            </a:r>
            <a:r>
              <a:rPr lang="hu-HU" dirty="0">
                <a:latin typeface="Raleway" pitchFamily="2" charset="-18"/>
              </a:rPr>
              <a:t>(tartalmazzon rövid leírást a munkakörről, ellenkező esetben munkaköri leírás is csatolandó)</a:t>
            </a:r>
          </a:p>
        </p:txBody>
      </p:sp>
    </p:spTree>
    <p:extLst>
      <p:ext uri="{BB962C8B-B14F-4D97-AF65-F5344CB8AC3E}">
        <p14:creationId xmlns:p14="http://schemas.microsoft.com/office/powerpoint/2010/main" val="15416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beszámoló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3" y="1283614"/>
            <a:ext cx="9564978" cy="42907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 szakmai gyakorlati beszámoló egy színvonalasan, </a:t>
            </a:r>
            <a:r>
              <a:rPr lang="hu-HU" b="1" dirty="0">
                <a:latin typeface="Raleway" pitchFamily="2" charset="-18"/>
              </a:rPr>
              <a:t>szövegszerkesztővel elkészített (12-15 oldal terjedelmű) tanulmány. 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dirty="0">
                <a:latin typeface="Raleway" pitchFamily="2" charset="-18"/>
              </a:rPr>
              <a:t>A tanulmány két részből áll: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Az első részben kérjük, </a:t>
            </a:r>
            <a:r>
              <a:rPr lang="hu-HU" b="1" dirty="0">
                <a:latin typeface="Raleway" pitchFamily="2" charset="-18"/>
              </a:rPr>
              <a:t>mutassa be azt a vállalatot</a:t>
            </a:r>
            <a:r>
              <a:rPr lang="hu-HU" dirty="0">
                <a:latin typeface="Raleway" pitchFamily="2" charset="-18"/>
              </a:rPr>
              <a:t>, szervezetet, ahol gyakorlatát töltötte, valamint a szakmai gyakorlat első hetétől </a:t>
            </a:r>
            <a:r>
              <a:rPr lang="hu-HU" b="1" dirty="0">
                <a:latin typeface="Raleway" pitchFamily="2" charset="-18"/>
              </a:rPr>
              <a:t>gyakorlati naplót </a:t>
            </a:r>
            <a:r>
              <a:rPr lang="hu-HU" dirty="0">
                <a:latin typeface="Raleway" pitchFamily="2" charset="-18"/>
              </a:rPr>
              <a:t>kell a hallgatóknak vezetni heti bontásban az elvégzett tevékenységükről.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 dolgozat második részében </a:t>
            </a:r>
            <a:r>
              <a:rPr lang="hu-HU" b="1" dirty="0">
                <a:latin typeface="Raleway" pitchFamily="2" charset="-18"/>
              </a:rPr>
              <a:t>a gyakorlat során elvégzett feladatokból hármat kell részletesen bemutatni</a:t>
            </a:r>
          </a:p>
        </p:txBody>
      </p:sp>
    </p:spTree>
    <p:extLst>
      <p:ext uri="{BB962C8B-B14F-4D97-AF65-F5344CB8AC3E}">
        <p14:creationId xmlns:p14="http://schemas.microsoft.com/office/powerpoint/2010/main" val="356293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560</Words>
  <Application>Microsoft Office PowerPoint</Application>
  <PresentationFormat>Szélesvásznú</PresentationFormat>
  <Paragraphs>54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Raleway ExtraBold</vt:lpstr>
      <vt:lpstr>Courier New</vt:lpstr>
      <vt:lpstr>Garamond</vt:lpstr>
      <vt:lpstr>Calibri Light</vt:lpstr>
      <vt:lpstr>Raleway</vt:lpstr>
      <vt:lpstr>Calibri</vt:lpstr>
      <vt:lpstr>Arial</vt:lpstr>
      <vt:lpstr>Segoe UI</vt:lpstr>
      <vt:lpstr>Office-téma</vt:lpstr>
      <vt:lpstr>PANNON EGYETEM ZALAEGERSZEGI EGYETEMI KÖZPONT</vt:lpstr>
      <vt:lpstr>Szakmai gyakorlat menete</vt:lpstr>
      <vt:lpstr>Szakmai gyakorlat menete II.</vt:lpstr>
      <vt:lpstr>Szakmai gyakorlat – FOSZK nappali </vt:lpstr>
      <vt:lpstr>Szakmai gyakorlat – FOSZK levelező </vt:lpstr>
      <vt:lpstr>Szakmai gyakorlat – ALAPKÉPZÉS nappali </vt:lpstr>
      <vt:lpstr>Szakmai gyakorlat – GAZDINFÓ alapképzés nappali </vt:lpstr>
      <vt:lpstr>Szakmai gyakorlatot elismerő kérelem </vt:lpstr>
      <vt:lpstr>Szakmai gyakorlatot beszámoló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Dr. Joó István</cp:lastModifiedBy>
  <cp:revision>105</cp:revision>
  <dcterms:created xsi:type="dcterms:W3CDTF">2021-09-14T10:57:43Z</dcterms:created>
  <dcterms:modified xsi:type="dcterms:W3CDTF">2023-05-11T15:02:28Z</dcterms:modified>
</cp:coreProperties>
</file>