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74" r:id="rId4"/>
    <p:sldId id="259" r:id="rId5"/>
    <p:sldId id="260" r:id="rId6"/>
    <p:sldId id="271" r:id="rId7"/>
    <p:sldId id="273" r:id="rId8"/>
    <p:sldId id="272" r:id="rId9"/>
    <p:sldId id="258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éma alapján készült stílus 2 – 2. jelölőszín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Világos stílus 1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76522" autoAdjust="0"/>
  </p:normalViewPr>
  <p:slideViewPr>
    <p:cSldViewPr>
      <p:cViewPr varScale="1">
        <p:scale>
          <a:sx n="67" d="100"/>
          <a:sy n="67" d="100"/>
        </p:scale>
        <p:origin x="190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DD428-5CCB-4D4F-B6DF-590F507D78F9}" type="datetimeFigureOut">
              <a:rPr lang="hu-HU" smtClean="0"/>
              <a:pPr/>
              <a:t>2023. 09. 25.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3E49A-E2C2-4F1C-B9CC-EC5C7961DE5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3624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3E49A-E2C2-4F1C-B9CC-EC5C7961DE5D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3113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3E49A-E2C2-4F1C-B9CC-EC5C7961DE5D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160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3E49A-E2C2-4F1C-B9CC-EC5C7961DE5D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4233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3E49A-E2C2-4F1C-B9CC-EC5C7961DE5D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3111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3E49A-E2C2-4F1C-B9CC-EC5C7961DE5D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7349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3E49A-E2C2-4F1C-B9CC-EC5C7961DE5D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7039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3E49A-E2C2-4F1C-B9CC-EC5C7961DE5D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7589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3E49A-E2C2-4F1C-B9CC-EC5C7961DE5D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244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baseline="0" dirty="0" smtClean="0"/>
              <a:t>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3E49A-E2C2-4F1C-B9CC-EC5C7961DE5D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6715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hu-HU" altLang="ja-JP" smtClean="0"/>
              <a:t>Mintacím szerkesztése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hu-HU" altLang="ja-JP" smtClean="0"/>
              <a:t>Alcím mintájának szerkesztése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2A91-0257-4E1C-883E-AF0CAF3478C9}" type="datetimeFigureOut">
              <a:rPr lang="hu-HU" smtClean="0"/>
              <a:pPr/>
              <a:t>2023. 09. 25.</a:t>
            </a:fld>
            <a:endParaRPr lang="hu-HU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F482-F1ED-4C0A-9F02-131B50CFB0E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hu-HU" altLang="ja-JP" smtClean="0"/>
              <a:t>Mintacím szerkesztése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hu-HU" altLang="ja-JP" smtClean="0"/>
              <a:t>Mintaszöveg szerkesztése</a:t>
            </a:r>
          </a:p>
          <a:p>
            <a:pPr lvl="1"/>
            <a:r>
              <a:rPr kumimoji="1" lang="hu-HU" altLang="ja-JP" smtClean="0"/>
              <a:t>Második szint</a:t>
            </a:r>
          </a:p>
          <a:p>
            <a:pPr lvl="2"/>
            <a:r>
              <a:rPr kumimoji="1" lang="hu-HU" altLang="ja-JP" smtClean="0"/>
              <a:t>Harmadik szint</a:t>
            </a:r>
          </a:p>
          <a:p>
            <a:pPr lvl="3"/>
            <a:r>
              <a:rPr kumimoji="1" lang="hu-HU" altLang="ja-JP" smtClean="0"/>
              <a:t>Negyedik szint</a:t>
            </a:r>
          </a:p>
          <a:p>
            <a:pPr lvl="4"/>
            <a:r>
              <a:rPr kumimoji="1" lang="hu-HU" altLang="ja-JP" smtClean="0"/>
              <a:t>Ötödik szint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2A91-0257-4E1C-883E-AF0CAF3478C9}" type="datetimeFigureOut">
              <a:rPr lang="hu-HU" smtClean="0"/>
              <a:pPr/>
              <a:t>2023. 09. 25.</a:t>
            </a:fld>
            <a:endParaRPr lang="hu-H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F482-F1ED-4C0A-9F02-131B50CFB0E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hu-HU" altLang="ja-JP" smtClean="0"/>
              <a:t>Mintacím szerkesztése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hu-HU" altLang="ja-JP" smtClean="0"/>
              <a:t>Mintaszöveg szerkesztése</a:t>
            </a:r>
          </a:p>
          <a:p>
            <a:pPr lvl="1"/>
            <a:r>
              <a:rPr kumimoji="1" lang="hu-HU" altLang="ja-JP" smtClean="0"/>
              <a:t>Második szint</a:t>
            </a:r>
          </a:p>
          <a:p>
            <a:pPr lvl="2"/>
            <a:r>
              <a:rPr kumimoji="1" lang="hu-HU" altLang="ja-JP" smtClean="0"/>
              <a:t>Harmadik szint</a:t>
            </a:r>
          </a:p>
          <a:p>
            <a:pPr lvl="3"/>
            <a:r>
              <a:rPr kumimoji="1" lang="hu-HU" altLang="ja-JP" smtClean="0"/>
              <a:t>Negyedik szint</a:t>
            </a:r>
          </a:p>
          <a:p>
            <a:pPr lvl="4"/>
            <a:r>
              <a:rPr kumimoji="1" lang="hu-HU" altLang="ja-JP" smtClean="0"/>
              <a:t>Ötödik szint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59E02A91-0257-4E1C-883E-AF0CAF3478C9}" type="datetimeFigureOut">
              <a:rPr lang="hu-HU" smtClean="0"/>
              <a:pPr/>
              <a:t>2023. 09. 25.</a:t>
            </a:fld>
            <a:endParaRPr lang="hu-H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B7C4F482-F1ED-4C0A-9F02-131B50CFB0E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hu-HU" altLang="ja-JP" smtClean="0"/>
              <a:t>Mintacím szerkesztése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hu-HU" altLang="ja-JP" smtClean="0"/>
              <a:t>Alcím mintájának szerkesztése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2A91-0257-4E1C-883E-AF0CAF3478C9}" type="datetimeFigureOut">
              <a:rPr lang="hu-HU" smtClean="0"/>
              <a:pPr/>
              <a:t>2023. 09. 25.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F482-F1ED-4C0A-9F02-131B50CFB0E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hu-HU" altLang="ja-JP" smtClean="0"/>
              <a:t>Mintacím szerkesztése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hu-HU" altLang="ja-JP" smtClean="0"/>
              <a:t>Mintaszöveg szerkesztése</a:t>
            </a:r>
          </a:p>
          <a:p>
            <a:pPr lvl="1"/>
            <a:r>
              <a:rPr kumimoji="1" lang="hu-HU" altLang="ja-JP" smtClean="0"/>
              <a:t>Második szint</a:t>
            </a:r>
          </a:p>
          <a:p>
            <a:pPr lvl="2"/>
            <a:r>
              <a:rPr kumimoji="1" lang="hu-HU" altLang="ja-JP" smtClean="0"/>
              <a:t>Harmadik szint</a:t>
            </a:r>
          </a:p>
          <a:p>
            <a:pPr lvl="3"/>
            <a:r>
              <a:rPr kumimoji="1" lang="hu-HU" altLang="ja-JP" smtClean="0"/>
              <a:t>Negyedik szint</a:t>
            </a:r>
          </a:p>
          <a:p>
            <a:pPr lvl="4"/>
            <a:r>
              <a:rPr kumimoji="1" lang="hu-HU" altLang="ja-JP" smtClean="0"/>
              <a:t>Ötödik szint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2A91-0257-4E1C-883E-AF0CAF3478C9}" type="datetimeFigureOut">
              <a:rPr lang="hu-HU" smtClean="0"/>
              <a:pPr/>
              <a:t>2023. 09. 25.</a:t>
            </a:fld>
            <a:endParaRPr lang="hu-H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F482-F1ED-4C0A-9F02-131B50CFB0E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hu-HU" altLang="ja-JP" smtClean="0"/>
              <a:t>Mintacím szerkesztése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hu-HU" altLang="ja-JP" smtClean="0"/>
              <a:t>Mintaszöveg szerkesztése</a:t>
            </a:r>
          </a:p>
          <a:p>
            <a:pPr lvl="1"/>
            <a:r>
              <a:rPr kumimoji="1" lang="hu-HU" altLang="ja-JP" smtClean="0"/>
              <a:t>Második szint</a:t>
            </a:r>
          </a:p>
          <a:p>
            <a:pPr lvl="2"/>
            <a:r>
              <a:rPr kumimoji="1" lang="hu-HU" altLang="ja-JP" smtClean="0"/>
              <a:t>Harmadik szint</a:t>
            </a:r>
          </a:p>
          <a:p>
            <a:pPr lvl="3"/>
            <a:r>
              <a:rPr kumimoji="1" lang="hu-HU" altLang="ja-JP" smtClean="0"/>
              <a:t>Negyedik szint</a:t>
            </a:r>
          </a:p>
          <a:p>
            <a:pPr lvl="4"/>
            <a:r>
              <a:rPr kumimoji="1" lang="hu-HU" altLang="ja-JP" smtClean="0"/>
              <a:t>Ötödik szint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02A91-0257-4E1C-883E-AF0CAF3478C9}" type="datetimeFigureOut">
              <a:rPr lang="hu-HU" smtClean="0"/>
              <a:pPr/>
              <a:t>2023. 09. 25.</a:t>
            </a:fld>
            <a:endParaRPr lang="hu-H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4F482-F1ED-4C0A-9F02-131B50CFB0E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hu-HU" altLang="ja-JP" smtClean="0"/>
              <a:t>Mintacím szerkesztése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hu-HU" altLang="ja-JP" smtClean="0"/>
              <a:t>Mintaszöveg szerkesztése</a:t>
            </a:r>
          </a:p>
          <a:p>
            <a:pPr lvl="1"/>
            <a:r>
              <a:rPr kumimoji="1" lang="hu-HU" altLang="ja-JP" smtClean="0"/>
              <a:t>Második szint</a:t>
            </a:r>
          </a:p>
          <a:p>
            <a:pPr lvl="2"/>
            <a:r>
              <a:rPr kumimoji="1" lang="hu-HU" altLang="ja-JP" smtClean="0"/>
              <a:t>Harmadik szint</a:t>
            </a:r>
          </a:p>
          <a:p>
            <a:pPr lvl="3"/>
            <a:r>
              <a:rPr kumimoji="1" lang="hu-HU" altLang="ja-JP" smtClean="0"/>
              <a:t>Negyedik szint</a:t>
            </a:r>
          </a:p>
          <a:p>
            <a:pPr lvl="4"/>
            <a:r>
              <a:rPr kumimoji="1" lang="hu-HU" altLang="ja-JP" smtClean="0"/>
              <a:t>Ötödik szint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hu-HU" altLang="ja-JP" smtClean="0"/>
              <a:t>Mintaszöveg szerkesztése</a:t>
            </a:r>
          </a:p>
          <a:p>
            <a:pPr lvl="1"/>
            <a:r>
              <a:rPr kumimoji="1" lang="hu-HU" altLang="ja-JP" smtClean="0"/>
              <a:t>Második szint</a:t>
            </a:r>
          </a:p>
          <a:p>
            <a:pPr lvl="2"/>
            <a:r>
              <a:rPr kumimoji="1" lang="hu-HU" altLang="ja-JP" smtClean="0"/>
              <a:t>Harmadik szint</a:t>
            </a:r>
          </a:p>
          <a:p>
            <a:pPr lvl="3"/>
            <a:r>
              <a:rPr kumimoji="1" lang="hu-HU" altLang="ja-JP" smtClean="0"/>
              <a:t>Negyedik szint</a:t>
            </a:r>
          </a:p>
          <a:p>
            <a:pPr lvl="4"/>
            <a:r>
              <a:rPr kumimoji="1" lang="hu-HU" altLang="ja-JP" smtClean="0"/>
              <a:t>Ötödik szint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2A91-0257-4E1C-883E-AF0CAF3478C9}" type="datetimeFigureOut">
              <a:rPr lang="hu-HU" smtClean="0"/>
              <a:pPr/>
              <a:t>2023. 09. 25.</a:t>
            </a:fld>
            <a:endParaRPr lang="hu-HU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F482-F1ED-4C0A-9F02-131B50CFB0E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hu-HU" altLang="ja-JP" smtClean="0"/>
              <a:t>Mintacím szerkesztése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hu-HU" altLang="ja-JP" smtClean="0"/>
              <a:t>Mintaszöveg szerkesztése</a:t>
            </a:r>
          </a:p>
          <a:p>
            <a:pPr lvl="1"/>
            <a:r>
              <a:rPr kumimoji="1" lang="hu-HU" altLang="ja-JP" smtClean="0"/>
              <a:t>Második szint</a:t>
            </a:r>
          </a:p>
          <a:p>
            <a:pPr lvl="2"/>
            <a:r>
              <a:rPr kumimoji="1" lang="hu-HU" altLang="ja-JP" smtClean="0"/>
              <a:t>Harmadik szint</a:t>
            </a:r>
          </a:p>
          <a:p>
            <a:pPr lvl="3"/>
            <a:r>
              <a:rPr kumimoji="1" lang="hu-HU" altLang="ja-JP" smtClean="0"/>
              <a:t>Negyedik szint</a:t>
            </a:r>
          </a:p>
          <a:p>
            <a:pPr lvl="4"/>
            <a:r>
              <a:rPr kumimoji="1" lang="hu-HU" altLang="ja-JP" smtClean="0"/>
              <a:t>Ötödik szint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hu-HU" altLang="ja-JP" smtClean="0"/>
              <a:t>Mintaszöveg szerkesztése</a:t>
            </a:r>
          </a:p>
          <a:p>
            <a:pPr lvl="1"/>
            <a:r>
              <a:rPr kumimoji="1" lang="hu-HU" altLang="ja-JP" smtClean="0"/>
              <a:t>Második szint</a:t>
            </a:r>
          </a:p>
          <a:p>
            <a:pPr lvl="2"/>
            <a:r>
              <a:rPr kumimoji="1" lang="hu-HU" altLang="ja-JP" smtClean="0"/>
              <a:t>Harmadik szint</a:t>
            </a:r>
          </a:p>
          <a:p>
            <a:pPr lvl="3"/>
            <a:r>
              <a:rPr kumimoji="1" lang="hu-HU" altLang="ja-JP" smtClean="0"/>
              <a:t>Negyedik szint</a:t>
            </a:r>
          </a:p>
          <a:p>
            <a:pPr lvl="4"/>
            <a:r>
              <a:rPr kumimoji="1" lang="hu-HU" altLang="ja-JP" smtClean="0"/>
              <a:t>Ötödik szint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hu-HU" altLang="ja-JP" smtClean="0"/>
              <a:t>Mintaszöveg szerkesztése</a:t>
            </a:r>
          </a:p>
          <a:p>
            <a:pPr lvl="1"/>
            <a:r>
              <a:rPr kumimoji="1" lang="hu-HU" altLang="ja-JP" smtClean="0"/>
              <a:t>Második szint</a:t>
            </a:r>
          </a:p>
          <a:p>
            <a:pPr lvl="2"/>
            <a:r>
              <a:rPr kumimoji="1" lang="hu-HU" altLang="ja-JP" smtClean="0"/>
              <a:t>Harmadik szint</a:t>
            </a:r>
          </a:p>
          <a:p>
            <a:pPr lvl="3"/>
            <a:r>
              <a:rPr kumimoji="1" lang="hu-HU" altLang="ja-JP" smtClean="0"/>
              <a:t>Negyedik szint</a:t>
            </a:r>
          </a:p>
          <a:p>
            <a:pPr lvl="4"/>
            <a:r>
              <a:rPr kumimoji="1" lang="hu-HU" altLang="ja-JP" smtClean="0"/>
              <a:t>Ötödik szint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hu-HU" altLang="ja-JP" smtClean="0"/>
              <a:t>Mintaszöveg szerkesztése</a:t>
            </a:r>
          </a:p>
          <a:p>
            <a:pPr lvl="1"/>
            <a:r>
              <a:rPr kumimoji="1" lang="hu-HU" altLang="ja-JP" smtClean="0"/>
              <a:t>Második szint</a:t>
            </a:r>
          </a:p>
          <a:p>
            <a:pPr lvl="2"/>
            <a:r>
              <a:rPr kumimoji="1" lang="hu-HU" altLang="ja-JP" smtClean="0"/>
              <a:t>Harmadik szint</a:t>
            </a:r>
          </a:p>
          <a:p>
            <a:pPr lvl="3"/>
            <a:r>
              <a:rPr kumimoji="1" lang="hu-HU" altLang="ja-JP" smtClean="0"/>
              <a:t>Negyedik szint</a:t>
            </a:r>
          </a:p>
          <a:p>
            <a:pPr lvl="4"/>
            <a:r>
              <a:rPr kumimoji="1" lang="hu-HU" altLang="ja-JP" smtClean="0"/>
              <a:t>Ötödik szint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2A91-0257-4E1C-883E-AF0CAF3478C9}" type="datetimeFigureOut">
              <a:rPr lang="hu-HU" smtClean="0"/>
              <a:pPr/>
              <a:t>2023. 09. 25.</a:t>
            </a:fld>
            <a:endParaRPr lang="hu-HU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F482-F1ED-4C0A-9F02-131B50CFB0E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hu-HU" altLang="ja-JP" smtClean="0"/>
              <a:t>Mintacím szerkesztése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2A91-0257-4E1C-883E-AF0CAF3478C9}" type="datetimeFigureOut">
              <a:rPr lang="hu-HU" smtClean="0"/>
              <a:pPr/>
              <a:t>2023. 09. 25.</a:t>
            </a:fld>
            <a:endParaRPr lang="hu-HU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F482-F1ED-4C0A-9F02-131B50CFB0E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2A91-0257-4E1C-883E-AF0CAF3478C9}" type="datetimeFigureOut">
              <a:rPr lang="hu-HU" smtClean="0"/>
              <a:pPr/>
              <a:t>2023. 09. 25.</a:t>
            </a:fld>
            <a:endParaRPr lang="hu-HU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F482-F1ED-4C0A-9F02-131B50CFB0E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hu-HU" altLang="ja-JP" smtClean="0"/>
              <a:t>Mintacím szerkesztése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hu-HU" altLang="ja-JP" smtClean="0"/>
              <a:t>Mintaszöveg szerkesztése</a:t>
            </a:r>
          </a:p>
          <a:p>
            <a:pPr lvl="1"/>
            <a:r>
              <a:rPr kumimoji="1" lang="hu-HU" altLang="ja-JP" smtClean="0"/>
              <a:t>Második szint</a:t>
            </a:r>
          </a:p>
          <a:p>
            <a:pPr lvl="2"/>
            <a:r>
              <a:rPr kumimoji="1" lang="hu-HU" altLang="ja-JP" smtClean="0"/>
              <a:t>Harmadik szint</a:t>
            </a:r>
          </a:p>
          <a:p>
            <a:pPr lvl="3"/>
            <a:r>
              <a:rPr kumimoji="1" lang="hu-HU" altLang="ja-JP" smtClean="0"/>
              <a:t>Negyedik szint</a:t>
            </a:r>
          </a:p>
          <a:p>
            <a:pPr lvl="4"/>
            <a:r>
              <a:rPr kumimoji="1" lang="hu-HU" altLang="ja-JP" smtClean="0"/>
              <a:t>Ötödik szint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hu-HU" altLang="ja-JP" smtClean="0"/>
              <a:t>Mintaszöveg szerkesztése</a:t>
            </a:r>
          </a:p>
          <a:p>
            <a:pPr lvl="1"/>
            <a:r>
              <a:rPr kumimoji="1" lang="hu-HU" altLang="ja-JP" smtClean="0"/>
              <a:t>Második szint</a:t>
            </a:r>
          </a:p>
          <a:p>
            <a:pPr lvl="2"/>
            <a:r>
              <a:rPr kumimoji="1" lang="hu-HU" altLang="ja-JP" smtClean="0"/>
              <a:t>Harmadik szint</a:t>
            </a:r>
          </a:p>
          <a:p>
            <a:pPr lvl="3"/>
            <a:r>
              <a:rPr kumimoji="1" lang="hu-HU" altLang="ja-JP" smtClean="0"/>
              <a:t>Negyedik szint</a:t>
            </a:r>
          </a:p>
          <a:p>
            <a:pPr lvl="4"/>
            <a:r>
              <a:rPr kumimoji="1" lang="hu-HU" altLang="ja-JP" smtClean="0"/>
              <a:t>Ötödik szint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2A91-0257-4E1C-883E-AF0CAF3478C9}" type="datetimeFigureOut">
              <a:rPr lang="hu-HU" smtClean="0"/>
              <a:pPr/>
              <a:t>2023. 09. 25.</a:t>
            </a:fld>
            <a:endParaRPr lang="hu-HU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F482-F1ED-4C0A-9F02-131B50CFB0E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hu-HU" altLang="ja-JP" smtClean="0"/>
              <a:t>Mintacím szerkesztése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hu-HU" altLang="ja-JP" smtClean="0"/>
              <a:t>Kép beszúrásához kattintson az ikonra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hu-HU" altLang="ja-JP" smtClean="0"/>
              <a:t>Mintaszöveg szerkesztése</a:t>
            </a:r>
          </a:p>
          <a:p>
            <a:pPr lvl="1"/>
            <a:r>
              <a:rPr kumimoji="1" lang="hu-HU" altLang="ja-JP" smtClean="0"/>
              <a:t>Második szint</a:t>
            </a:r>
          </a:p>
          <a:p>
            <a:pPr lvl="2"/>
            <a:r>
              <a:rPr kumimoji="1" lang="hu-HU" altLang="ja-JP" smtClean="0"/>
              <a:t>Harmadik szint</a:t>
            </a:r>
          </a:p>
          <a:p>
            <a:pPr lvl="3"/>
            <a:r>
              <a:rPr kumimoji="1" lang="hu-HU" altLang="ja-JP" smtClean="0"/>
              <a:t>Negyedik szint</a:t>
            </a:r>
          </a:p>
          <a:p>
            <a:pPr lvl="4"/>
            <a:r>
              <a:rPr kumimoji="1" lang="hu-HU" altLang="ja-JP" smtClean="0"/>
              <a:t>Ötödik szint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2A91-0257-4E1C-883E-AF0CAF3478C9}" type="datetimeFigureOut">
              <a:rPr lang="hu-HU" smtClean="0"/>
              <a:pPr/>
              <a:t>2023. 09. 25.</a:t>
            </a:fld>
            <a:endParaRPr lang="hu-HU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F482-F1ED-4C0A-9F02-131B50CFB0E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9E02A91-0257-4E1C-883E-AF0CAF3478C9}" type="datetimeFigureOut">
              <a:rPr lang="hu-HU" smtClean="0"/>
              <a:pPr/>
              <a:t>2023. 09. 25.</a:t>
            </a:fld>
            <a:endParaRPr lang="hu-HU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7C4F482-F1ED-4C0A-9F02-131B50CFB0E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15616" y="3645024"/>
            <a:ext cx="7081079" cy="504056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hu-H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hu-H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hu-H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hu-HU" sz="4000" b="1" dirty="0" smtClean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b="1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Összeegyeztethető-e a gazdasági növekedés és környezetvédelem?</a:t>
            </a:r>
            <a:r>
              <a:rPr lang="hu-H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u-H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4000" b="1" cap="smal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hu-HU" sz="4000" b="1" cap="smal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hu-HU" sz="4000" b="1" kern="1400" dirty="0">
                <a:effectLst/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/>
            </a:r>
            <a:br>
              <a:rPr lang="hu-HU" sz="4000" b="1" kern="1400" dirty="0">
                <a:effectLst/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</a:br>
            <a:r>
              <a:rPr lang="hu-HU" sz="1400" i="1" dirty="0">
                <a:effectLst/>
                <a:latin typeface="Garamond" panose="02020404030301010803" pitchFamily="18" charset="0"/>
                <a:ea typeface="MS Mincho"/>
                <a:cs typeface="Times New Roman" panose="02020603050405020304" pitchFamily="18" charset="0"/>
              </a:rPr>
              <a:t/>
            </a:r>
            <a:br>
              <a:rPr lang="hu-HU" sz="1400" i="1" dirty="0">
                <a:effectLst/>
                <a:latin typeface="Garamond" panose="02020404030301010803" pitchFamily="18" charset="0"/>
                <a:ea typeface="MS Mincho"/>
                <a:cs typeface="Times New Roman" panose="02020603050405020304" pitchFamily="18" charset="0"/>
              </a:rPr>
            </a:br>
            <a:r>
              <a:rPr lang="hu-H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hu-H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91680" y="4149080"/>
            <a:ext cx="6400800" cy="1933956"/>
          </a:xfrm>
        </p:spPr>
        <p:txBody>
          <a:bodyPr>
            <a:normAutofit fontScale="85000" lnSpcReduction="10000"/>
          </a:bodyPr>
          <a:lstStyle/>
          <a:p>
            <a:r>
              <a:rPr lang="hu-HU" sz="4200" dirty="0" smtClean="0">
                <a:latin typeface="Calibri" panose="020F0502020204030204" pitchFamily="34" charset="0"/>
                <a:cs typeface="Calibri" panose="020F0502020204030204" pitchFamily="34" charset="0"/>
              </a:rPr>
              <a:t>Szerzője: Fejes Judit Katalin</a:t>
            </a:r>
            <a:endParaRPr lang="en-US" sz="4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tabLst>
                <a:tab pos="2880360" algn="ctr"/>
                <a:tab pos="5760720" algn="r"/>
                <a:tab pos="2880360" algn="ctr"/>
                <a:tab pos="4867275" algn="l"/>
                <a:tab pos="5760720" algn="r"/>
              </a:tabLst>
            </a:pPr>
            <a:r>
              <a:rPr lang="hu-HU" sz="4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XVII. </a:t>
            </a:r>
            <a:r>
              <a:rPr lang="hu-HU" sz="4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Soproni Pénzügyi Napok	</a:t>
            </a:r>
            <a:endParaRPr lang="hu-HU" sz="4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tabLst>
                <a:tab pos="2880360" algn="ctr"/>
                <a:tab pos="5760720" algn="r"/>
              </a:tabLst>
            </a:pPr>
            <a:r>
              <a:rPr lang="hu-HU" sz="4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Sopron, </a:t>
            </a:r>
            <a:r>
              <a:rPr lang="hu-HU" sz="4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2023. </a:t>
            </a:r>
            <a:r>
              <a:rPr lang="hu-HU" sz="4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október </a:t>
            </a:r>
            <a:r>
              <a:rPr lang="hu-HU" sz="4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12.</a:t>
            </a:r>
            <a:endParaRPr lang="hu-HU" sz="4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hu-HU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u-HU" sz="3600" dirty="0" smtClean="0">
                <a:cs typeface="Times New Roman" panose="02020603050405020304" pitchFamily="18" charset="0"/>
              </a:rPr>
              <a:t>Problémafelvetés, célkitűzés1. </a:t>
            </a:r>
            <a:endParaRPr lang="hu-HU" sz="3600" dirty="0"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55776" y="1628800"/>
            <a:ext cx="6131024" cy="47525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hu-HU" sz="2800" dirty="0" smtClean="0">
                <a:ea typeface="Times New Roman" panose="02020603050405020304" pitchFamily="18" charset="0"/>
              </a:rPr>
              <a:t>V</a:t>
            </a:r>
            <a:r>
              <a:rPr lang="hu-HU" sz="2800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ajon </a:t>
            </a:r>
            <a:r>
              <a:rPr lang="hu-HU" sz="28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tényleg fenntartható gazdasági növekedést, felelős működést folytatnak-e a világ kisebb-nagyobb vállalatai vagy csupán PR-fogás az egész, és az úgynevezett „zöldre festés” („</a:t>
            </a:r>
            <a:r>
              <a:rPr lang="hu-HU" sz="2800" dirty="0" err="1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greenwashing</a:t>
            </a:r>
            <a:r>
              <a:rPr lang="hu-HU" sz="28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”) folyik csak a vállalatok részéről?</a:t>
            </a:r>
            <a:r>
              <a:rPr lang="hu-HU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8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És vajon hozzájárul-e a gazdasági növekedés a jobb környezetminőséghez</a:t>
            </a:r>
            <a:r>
              <a:rPr lang="hu-HU" sz="2800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AutoNum type="arabicPeriod"/>
            </a:pPr>
            <a:endParaRPr lang="hu-H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hu-HU" sz="2400" dirty="0" smtClean="0">
                <a:ea typeface="Times New Roman" panose="02020603050405020304" pitchFamily="18" charset="0"/>
              </a:rPr>
              <a:t> </a:t>
            </a:r>
            <a:endParaRPr lang="hu-HU" sz="3600" dirty="0">
              <a:ea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hu-HU" sz="3600" dirty="0">
              <a:cs typeface="Times New Roman" panose="02020603050405020304" pitchFamily="18" charset="0"/>
            </a:endParaRPr>
          </a:p>
        </p:txBody>
      </p:sp>
      <p:sp>
        <p:nvSpPr>
          <p:cNvPr id="13" name="Lekerekített téglalap 12"/>
          <p:cNvSpPr/>
          <p:nvPr/>
        </p:nvSpPr>
        <p:spPr>
          <a:xfrm>
            <a:off x="179512" y="1340768"/>
            <a:ext cx="2160240" cy="100811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Célok</a:t>
            </a:r>
            <a:endParaRPr lang="hu-HU" sz="2000" dirty="0"/>
          </a:p>
        </p:txBody>
      </p:sp>
      <p:sp>
        <p:nvSpPr>
          <p:cNvPr id="19" name="Lekerekített téglalap 18"/>
          <p:cNvSpPr/>
          <p:nvPr/>
        </p:nvSpPr>
        <p:spPr>
          <a:xfrm>
            <a:off x="179512" y="2420888"/>
            <a:ext cx="2160240" cy="100811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Elméleti háttér</a:t>
            </a:r>
            <a:endParaRPr lang="hu-HU" sz="2000" dirty="0"/>
          </a:p>
        </p:txBody>
      </p:sp>
      <p:sp>
        <p:nvSpPr>
          <p:cNvPr id="20" name="Lekerekített téglalap 19"/>
          <p:cNvSpPr/>
          <p:nvPr/>
        </p:nvSpPr>
        <p:spPr>
          <a:xfrm>
            <a:off x="179512" y="3501008"/>
            <a:ext cx="2160240" cy="100811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Elemzés</a:t>
            </a:r>
            <a:endParaRPr lang="hu-HU" sz="2000" dirty="0"/>
          </a:p>
        </p:txBody>
      </p:sp>
      <p:sp>
        <p:nvSpPr>
          <p:cNvPr id="21" name="Lekerekített téglalap 20"/>
          <p:cNvSpPr/>
          <p:nvPr/>
        </p:nvSpPr>
        <p:spPr>
          <a:xfrm>
            <a:off x="179512" y="4581128"/>
            <a:ext cx="2160240" cy="100811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Eredmények</a:t>
            </a:r>
            <a:endParaRPr lang="hu-HU" sz="2000" dirty="0"/>
          </a:p>
        </p:txBody>
      </p:sp>
      <p:sp>
        <p:nvSpPr>
          <p:cNvPr id="22" name="Lekerekített téglalap 21"/>
          <p:cNvSpPr/>
          <p:nvPr/>
        </p:nvSpPr>
        <p:spPr>
          <a:xfrm>
            <a:off x="179512" y="5661248"/>
            <a:ext cx="2160240" cy="100811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Összegzés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u-HU" sz="3600" dirty="0" smtClean="0">
                <a:cs typeface="Times New Roman" panose="02020603050405020304" pitchFamily="18" charset="0"/>
              </a:rPr>
              <a:t>Problémafelvetés, célkitűzés 2. </a:t>
            </a:r>
            <a:endParaRPr lang="hu-HU" sz="3600" dirty="0"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55776" y="1628800"/>
            <a:ext cx="6131024" cy="47525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buNone/>
            </a:pPr>
            <a:r>
              <a:rPr lang="hu-HU" dirty="0" smtClean="0">
                <a:ea typeface="Times New Roman" panose="02020603050405020304" pitchFamily="18" charset="0"/>
              </a:rPr>
              <a:t>Kutatásomban </a:t>
            </a:r>
            <a:r>
              <a:rPr lang="hu-HU" dirty="0">
                <a:ea typeface="Times New Roman" panose="02020603050405020304" pitchFamily="18" charset="0"/>
              </a:rPr>
              <a:t>interjúk segítségével azt vizsgálom, hogy 10 vállalat hogyan veszi igénybe a mesterséges intelligencia segítségét ahhoz, hogy fenntartható gazdasági növekedést folytasson.</a:t>
            </a: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AutoNum type="arabicPeriod"/>
            </a:pPr>
            <a:endParaRPr lang="hu-H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hu-HU" sz="2400" dirty="0" smtClean="0">
                <a:ea typeface="Times New Roman" panose="02020603050405020304" pitchFamily="18" charset="0"/>
              </a:rPr>
              <a:t> </a:t>
            </a:r>
            <a:endParaRPr lang="hu-HU" sz="3600" dirty="0">
              <a:ea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hu-HU" sz="3600" dirty="0">
              <a:cs typeface="Times New Roman" panose="02020603050405020304" pitchFamily="18" charset="0"/>
            </a:endParaRPr>
          </a:p>
        </p:txBody>
      </p:sp>
      <p:sp>
        <p:nvSpPr>
          <p:cNvPr id="13" name="Lekerekített téglalap 12"/>
          <p:cNvSpPr/>
          <p:nvPr/>
        </p:nvSpPr>
        <p:spPr>
          <a:xfrm>
            <a:off x="179512" y="1340768"/>
            <a:ext cx="2160240" cy="100811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Célok</a:t>
            </a:r>
            <a:endParaRPr lang="hu-HU" sz="2000" dirty="0"/>
          </a:p>
        </p:txBody>
      </p:sp>
      <p:sp>
        <p:nvSpPr>
          <p:cNvPr id="19" name="Lekerekített téglalap 18"/>
          <p:cNvSpPr/>
          <p:nvPr/>
        </p:nvSpPr>
        <p:spPr>
          <a:xfrm>
            <a:off x="179512" y="2420888"/>
            <a:ext cx="2160240" cy="100811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Elméleti háttér</a:t>
            </a:r>
            <a:endParaRPr lang="hu-HU" sz="2000" dirty="0"/>
          </a:p>
        </p:txBody>
      </p:sp>
      <p:sp>
        <p:nvSpPr>
          <p:cNvPr id="20" name="Lekerekített téglalap 19"/>
          <p:cNvSpPr/>
          <p:nvPr/>
        </p:nvSpPr>
        <p:spPr>
          <a:xfrm>
            <a:off x="179512" y="3501008"/>
            <a:ext cx="2160240" cy="100811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Elemzés</a:t>
            </a:r>
            <a:endParaRPr lang="hu-HU" sz="2000" dirty="0"/>
          </a:p>
        </p:txBody>
      </p:sp>
      <p:sp>
        <p:nvSpPr>
          <p:cNvPr id="21" name="Lekerekített téglalap 20"/>
          <p:cNvSpPr/>
          <p:nvPr/>
        </p:nvSpPr>
        <p:spPr>
          <a:xfrm>
            <a:off x="179512" y="4581128"/>
            <a:ext cx="2160240" cy="100811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Eredmények</a:t>
            </a:r>
            <a:endParaRPr lang="hu-HU" sz="2000" dirty="0"/>
          </a:p>
        </p:txBody>
      </p:sp>
      <p:sp>
        <p:nvSpPr>
          <p:cNvPr id="22" name="Lekerekített téglalap 21"/>
          <p:cNvSpPr/>
          <p:nvPr/>
        </p:nvSpPr>
        <p:spPr>
          <a:xfrm>
            <a:off x="179512" y="5661248"/>
            <a:ext cx="2160240" cy="100811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Összegzés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67265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u-HU" sz="3600" dirty="0" smtClean="0">
                <a:cs typeface="Times New Roman" panose="02020603050405020304" pitchFamily="18" charset="0"/>
              </a:rPr>
              <a:t>Irodalmi áttekintés</a:t>
            </a:r>
            <a:endParaRPr lang="hu-HU" sz="3600" dirty="0"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55776" y="1340768"/>
            <a:ext cx="6131024" cy="5112568"/>
          </a:xfrm>
        </p:spPr>
        <p:txBody>
          <a:bodyPr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hu-HU" sz="3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	A gazdasági növekedést meghatározó </a:t>
            </a:r>
            <a:r>
              <a:rPr lang="hu-HU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tényezők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hu-HU" sz="36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hu-HU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</a:t>
            </a:r>
            <a:r>
              <a:rPr lang="en-US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</a:t>
            </a:r>
            <a:r>
              <a:rPr lang="en-US" sz="3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környezeti</a:t>
            </a: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szempontból</a:t>
            </a: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elfogadható</a:t>
            </a: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gazdasági</a:t>
            </a: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növekedés</a:t>
            </a:r>
            <a:endParaRPr lang="hu-HU" sz="36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hu-HU" sz="36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hu-HU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</a:t>
            </a:r>
            <a:r>
              <a:rPr lang="en-US" sz="36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Csökkenthető</a:t>
            </a:r>
            <a:r>
              <a:rPr lang="en-US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-e </a:t>
            </a: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</a:t>
            </a:r>
            <a:r>
              <a:rPr lang="en-US" sz="3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gazdasági</a:t>
            </a: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növekedés</a:t>
            </a: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környezeti</a:t>
            </a: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ára</a:t>
            </a: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lang="en-US" sz="36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en-US" sz="3600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ekerekített téglalap 12"/>
          <p:cNvSpPr/>
          <p:nvPr/>
        </p:nvSpPr>
        <p:spPr>
          <a:xfrm>
            <a:off x="179512" y="1340768"/>
            <a:ext cx="2160240" cy="100811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Célok, hipotézisek</a:t>
            </a:r>
            <a:endParaRPr lang="hu-HU" sz="2000" dirty="0"/>
          </a:p>
        </p:txBody>
      </p:sp>
      <p:sp>
        <p:nvSpPr>
          <p:cNvPr id="19" name="Lekerekített téglalap 18"/>
          <p:cNvSpPr/>
          <p:nvPr/>
        </p:nvSpPr>
        <p:spPr>
          <a:xfrm>
            <a:off x="179512" y="2420888"/>
            <a:ext cx="2160240" cy="100811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Elméleti háttér</a:t>
            </a:r>
            <a:endParaRPr lang="hu-HU" sz="2000" dirty="0"/>
          </a:p>
        </p:txBody>
      </p:sp>
      <p:sp>
        <p:nvSpPr>
          <p:cNvPr id="20" name="Lekerekített téglalap 19"/>
          <p:cNvSpPr/>
          <p:nvPr/>
        </p:nvSpPr>
        <p:spPr>
          <a:xfrm>
            <a:off x="179512" y="3501008"/>
            <a:ext cx="2160240" cy="100811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Elemzés</a:t>
            </a:r>
            <a:endParaRPr lang="hu-HU" sz="2000" dirty="0"/>
          </a:p>
        </p:txBody>
      </p:sp>
      <p:sp>
        <p:nvSpPr>
          <p:cNvPr id="21" name="Lekerekített téglalap 20"/>
          <p:cNvSpPr/>
          <p:nvPr/>
        </p:nvSpPr>
        <p:spPr>
          <a:xfrm>
            <a:off x="179512" y="4581128"/>
            <a:ext cx="2160240" cy="100811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Eredmények</a:t>
            </a:r>
            <a:endParaRPr lang="hu-HU" sz="2000" dirty="0"/>
          </a:p>
        </p:txBody>
      </p:sp>
      <p:sp>
        <p:nvSpPr>
          <p:cNvPr id="22" name="Lekerekített téglalap 21"/>
          <p:cNvSpPr/>
          <p:nvPr/>
        </p:nvSpPr>
        <p:spPr>
          <a:xfrm>
            <a:off x="179512" y="5661248"/>
            <a:ext cx="2160240" cy="100811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Összegzés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u-HU" sz="4000" dirty="0" smtClean="0">
                <a:cs typeface="Times New Roman" panose="02020603050405020304" pitchFamily="18" charset="0"/>
              </a:rPr>
              <a:t>Anyag és </a:t>
            </a:r>
            <a:r>
              <a:rPr lang="hu-HU" sz="3600" dirty="0" smtClean="0">
                <a:cs typeface="Times New Roman" panose="02020603050405020304" pitchFamily="18" charset="0"/>
              </a:rPr>
              <a:t>módszerek</a:t>
            </a:r>
            <a:endParaRPr lang="hu-HU" sz="3600" dirty="0"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55776" y="1412776"/>
            <a:ext cx="6131024" cy="518457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hu-H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Szekunder: Irodalomfeldolgozás </a:t>
            </a:r>
          </a:p>
          <a:p>
            <a:pPr algn="just">
              <a:lnSpc>
                <a:spcPct val="150000"/>
              </a:lnSpc>
            </a:pP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Primer: </a:t>
            </a:r>
            <a:r>
              <a:rPr lang="hu-H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interjú</a:t>
            </a:r>
          </a:p>
          <a:p>
            <a:pPr algn="just">
              <a:lnSpc>
                <a:spcPct val="150000"/>
              </a:lnSpc>
            </a:pPr>
            <a:r>
              <a:rPr lang="hu-HU" sz="3600" dirty="0" smtClean="0">
                <a:latin typeface="Calibri" panose="020F0502020204030204" pitchFamily="34" charset="0"/>
                <a:ea typeface="Garamond" panose="02020404030301010803" pitchFamily="18" charset="0"/>
                <a:cs typeface="Calibri" panose="020F0502020204030204" pitchFamily="34" charset="0"/>
              </a:rPr>
              <a:t>Interjúalanyok:</a:t>
            </a:r>
            <a:r>
              <a:rPr lang="hu-H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10 vállalat vezetői</a:t>
            </a:r>
            <a:endParaRPr lang="hu-HU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Lekerekített téglalap 12"/>
          <p:cNvSpPr/>
          <p:nvPr/>
        </p:nvSpPr>
        <p:spPr>
          <a:xfrm>
            <a:off x="179512" y="1340768"/>
            <a:ext cx="2160240" cy="100811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Célok, hipotézisek</a:t>
            </a:r>
            <a:endParaRPr lang="hu-HU" sz="2000" dirty="0"/>
          </a:p>
        </p:txBody>
      </p:sp>
      <p:sp>
        <p:nvSpPr>
          <p:cNvPr id="19" name="Lekerekített téglalap 18"/>
          <p:cNvSpPr/>
          <p:nvPr/>
        </p:nvSpPr>
        <p:spPr>
          <a:xfrm>
            <a:off x="179512" y="2420888"/>
            <a:ext cx="2160240" cy="100811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Elméleti háttér</a:t>
            </a:r>
            <a:endParaRPr lang="hu-HU" sz="2000" dirty="0"/>
          </a:p>
        </p:txBody>
      </p:sp>
      <p:sp>
        <p:nvSpPr>
          <p:cNvPr id="20" name="Lekerekített téglalap 19"/>
          <p:cNvSpPr/>
          <p:nvPr/>
        </p:nvSpPr>
        <p:spPr>
          <a:xfrm>
            <a:off x="179512" y="3501008"/>
            <a:ext cx="2160240" cy="100811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Elemzés</a:t>
            </a:r>
            <a:endParaRPr lang="hu-HU" sz="2000" dirty="0"/>
          </a:p>
        </p:txBody>
      </p:sp>
      <p:sp>
        <p:nvSpPr>
          <p:cNvPr id="21" name="Lekerekített téglalap 20"/>
          <p:cNvSpPr/>
          <p:nvPr/>
        </p:nvSpPr>
        <p:spPr>
          <a:xfrm>
            <a:off x="179512" y="4581128"/>
            <a:ext cx="2160240" cy="100811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Eredmények</a:t>
            </a:r>
            <a:endParaRPr lang="hu-HU" sz="2000" dirty="0"/>
          </a:p>
        </p:txBody>
      </p:sp>
      <p:sp>
        <p:nvSpPr>
          <p:cNvPr id="22" name="Lekerekített téglalap 21"/>
          <p:cNvSpPr/>
          <p:nvPr/>
        </p:nvSpPr>
        <p:spPr>
          <a:xfrm>
            <a:off x="179512" y="5661248"/>
            <a:ext cx="2160240" cy="100811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Összegzés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Eredmények 1. 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55776" y="1412776"/>
            <a:ext cx="6131024" cy="5184576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hu-H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Olyan </a:t>
            </a:r>
            <a:r>
              <a:rPr lang="hu-H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fenntartható gazdaság, amely a környezeti erőforrásait úgy használja fel, hogy a környezet eltartó- és tűrőképességét ne sértse meg. A társadalomnak kellene biztosítania, hogy többet ne vegyen el, mint amennyit elvehet a jövő generációk és a környezet sérelme nélkül, a gazdaságnak pedig biztosítani kellene maximális környezeti hatékonysággal, hogy a lehető legjobbat és legtöbbet nyújtsa a határokon belül a társadalom számára.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13" name="Lekerekített téglalap 12"/>
          <p:cNvSpPr/>
          <p:nvPr/>
        </p:nvSpPr>
        <p:spPr>
          <a:xfrm>
            <a:off x="179512" y="1340768"/>
            <a:ext cx="2160240" cy="100811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Célok, hipotézisek</a:t>
            </a:r>
            <a:endParaRPr lang="hu-HU" sz="2000" dirty="0"/>
          </a:p>
        </p:txBody>
      </p:sp>
      <p:sp>
        <p:nvSpPr>
          <p:cNvPr id="19" name="Lekerekített téglalap 18"/>
          <p:cNvSpPr/>
          <p:nvPr/>
        </p:nvSpPr>
        <p:spPr>
          <a:xfrm>
            <a:off x="179512" y="2420888"/>
            <a:ext cx="2160240" cy="100811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Elméleti háttér</a:t>
            </a:r>
            <a:endParaRPr lang="hu-HU" sz="2000" dirty="0"/>
          </a:p>
        </p:txBody>
      </p:sp>
      <p:sp>
        <p:nvSpPr>
          <p:cNvPr id="20" name="Lekerekített téglalap 19"/>
          <p:cNvSpPr/>
          <p:nvPr/>
        </p:nvSpPr>
        <p:spPr>
          <a:xfrm>
            <a:off x="179512" y="3501008"/>
            <a:ext cx="2160240" cy="100811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Elemzés</a:t>
            </a:r>
            <a:endParaRPr lang="hu-HU" sz="2000" dirty="0"/>
          </a:p>
        </p:txBody>
      </p:sp>
      <p:sp>
        <p:nvSpPr>
          <p:cNvPr id="21" name="Lekerekített téglalap 20"/>
          <p:cNvSpPr/>
          <p:nvPr/>
        </p:nvSpPr>
        <p:spPr>
          <a:xfrm>
            <a:off x="179512" y="4581128"/>
            <a:ext cx="2160240" cy="100811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Eredmények</a:t>
            </a:r>
            <a:endParaRPr lang="hu-HU" sz="2000" dirty="0"/>
          </a:p>
        </p:txBody>
      </p:sp>
      <p:sp>
        <p:nvSpPr>
          <p:cNvPr id="22" name="Lekerekített téglalap 21"/>
          <p:cNvSpPr/>
          <p:nvPr/>
        </p:nvSpPr>
        <p:spPr>
          <a:xfrm>
            <a:off x="179512" y="5661248"/>
            <a:ext cx="2160240" cy="100811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Összegzés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Eredmények 2. 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55776" y="1412776"/>
            <a:ext cx="6131024" cy="5184576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hu-HU" sz="2800" dirty="0" smtClean="0"/>
              <a:t>A 10 vállalat vezetőjével </a:t>
            </a:r>
            <a:r>
              <a:rPr lang="hu-HU" sz="2800" dirty="0"/>
              <a:t>készített interjúk </a:t>
            </a:r>
            <a:r>
              <a:rPr lang="hu-HU" sz="2800" dirty="0" smtClean="0"/>
              <a:t>a </a:t>
            </a:r>
            <a:r>
              <a:rPr lang="hu-HU" sz="2800" dirty="0" err="1"/>
              <a:t>legfontontosabb</a:t>
            </a:r>
            <a:r>
              <a:rPr lang="hu-HU" sz="2800" dirty="0"/>
              <a:t> </a:t>
            </a:r>
            <a:r>
              <a:rPr lang="hu-HU" sz="2800" dirty="0" smtClean="0"/>
              <a:t>megállapítása az</a:t>
            </a:r>
            <a:r>
              <a:rPr lang="hu-HU" sz="2800" dirty="0"/>
              <a:t>, hogy a mesterséges intelligencia nem helyettesítheti az embert, hanem elsősorban a humán erőforrás kiegészítésére és támogatására szolgál. A következő időszakban jelentősen megnő a tudásmenedzsment értéke, ezzel párhuzamosan pedig a munkáltatói rugalmasság is fontosabbá </a:t>
            </a:r>
            <a:r>
              <a:rPr lang="hu-HU" sz="2800" dirty="0" smtClean="0"/>
              <a:t>válik.</a:t>
            </a:r>
            <a:endParaRPr lang="hu-HU" dirty="0"/>
          </a:p>
        </p:txBody>
      </p:sp>
      <p:sp>
        <p:nvSpPr>
          <p:cNvPr id="13" name="Lekerekített téglalap 12"/>
          <p:cNvSpPr/>
          <p:nvPr/>
        </p:nvSpPr>
        <p:spPr>
          <a:xfrm>
            <a:off x="179512" y="1340768"/>
            <a:ext cx="2160240" cy="100811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Célok, hipotézisek</a:t>
            </a:r>
            <a:endParaRPr lang="hu-HU" sz="2000" dirty="0"/>
          </a:p>
        </p:txBody>
      </p:sp>
      <p:sp>
        <p:nvSpPr>
          <p:cNvPr id="19" name="Lekerekített téglalap 18"/>
          <p:cNvSpPr/>
          <p:nvPr/>
        </p:nvSpPr>
        <p:spPr>
          <a:xfrm>
            <a:off x="179512" y="2420888"/>
            <a:ext cx="2160240" cy="100811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Elméleti háttér</a:t>
            </a:r>
            <a:endParaRPr lang="hu-HU" sz="2000" dirty="0"/>
          </a:p>
        </p:txBody>
      </p:sp>
      <p:sp>
        <p:nvSpPr>
          <p:cNvPr id="20" name="Lekerekített téglalap 19"/>
          <p:cNvSpPr/>
          <p:nvPr/>
        </p:nvSpPr>
        <p:spPr>
          <a:xfrm>
            <a:off x="179512" y="3501008"/>
            <a:ext cx="2160240" cy="100811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Elemzés</a:t>
            </a:r>
            <a:endParaRPr lang="hu-HU" sz="2000" dirty="0"/>
          </a:p>
        </p:txBody>
      </p:sp>
      <p:sp>
        <p:nvSpPr>
          <p:cNvPr id="21" name="Lekerekített téglalap 20"/>
          <p:cNvSpPr/>
          <p:nvPr/>
        </p:nvSpPr>
        <p:spPr>
          <a:xfrm>
            <a:off x="179512" y="4581128"/>
            <a:ext cx="2160240" cy="100811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Eredmények</a:t>
            </a:r>
            <a:endParaRPr lang="hu-HU" sz="2000" dirty="0"/>
          </a:p>
        </p:txBody>
      </p:sp>
      <p:sp>
        <p:nvSpPr>
          <p:cNvPr id="22" name="Lekerekített téglalap 21"/>
          <p:cNvSpPr/>
          <p:nvPr/>
        </p:nvSpPr>
        <p:spPr>
          <a:xfrm>
            <a:off x="179512" y="5661248"/>
            <a:ext cx="2160240" cy="100811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Összegzés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54150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+mn-lt"/>
                <a:cs typeface="Times New Roman" panose="02020603050405020304" pitchFamily="18" charset="0"/>
              </a:rPr>
              <a:t>Összegzés</a:t>
            </a:r>
            <a:endParaRPr lang="hu-HU" sz="3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55776" y="1412776"/>
            <a:ext cx="6131024" cy="5184576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Clr>
                <a:prstClr val="black"/>
              </a:buClr>
              <a:buNone/>
            </a:pPr>
            <a:r>
              <a:rPr lang="hu-HU" sz="2000" dirty="0" smtClean="0"/>
              <a:t>Összeegyeztethető  a gazdasági növekedés a környezetvédelemmel, </a:t>
            </a:r>
            <a:r>
              <a:rPr lang="hu-HU" sz="2000" dirty="0"/>
              <a:t>viszont  ha a jövőnek is szeretnénk tartalékolni, akkor csökkenteni kell a terheléseinket. Ez vagy kevesebb fogyasztást, vagy kevesebb embert és lényegesen nagyobb hatékonyságot (technikai tudást) igényel. S az utóbbiban van nagy szerepe a mesterséges intelligenciának.</a:t>
            </a:r>
            <a:endParaRPr lang="hu-HU" sz="2000" dirty="0" smtClean="0"/>
          </a:p>
        </p:txBody>
      </p:sp>
      <p:sp>
        <p:nvSpPr>
          <p:cNvPr id="13" name="Lekerekített téglalap 12"/>
          <p:cNvSpPr/>
          <p:nvPr/>
        </p:nvSpPr>
        <p:spPr>
          <a:xfrm>
            <a:off x="179512" y="1340768"/>
            <a:ext cx="2160240" cy="100811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Célok, hipotézisek</a:t>
            </a:r>
            <a:endParaRPr lang="hu-HU" sz="2000" dirty="0"/>
          </a:p>
        </p:txBody>
      </p:sp>
      <p:sp>
        <p:nvSpPr>
          <p:cNvPr id="19" name="Lekerekített téglalap 18"/>
          <p:cNvSpPr/>
          <p:nvPr/>
        </p:nvSpPr>
        <p:spPr>
          <a:xfrm>
            <a:off x="179512" y="2420888"/>
            <a:ext cx="2160240" cy="100811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Elméleti háttér</a:t>
            </a:r>
            <a:endParaRPr lang="hu-HU" sz="2000" dirty="0"/>
          </a:p>
        </p:txBody>
      </p:sp>
      <p:sp>
        <p:nvSpPr>
          <p:cNvPr id="20" name="Lekerekített téglalap 19"/>
          <p:cNvSpPr/>
          <p:nvPr/>
        </p:nvSpPr>
        <p:spPr>
          <a:xfrm>
            <a:off x="179512" y="3501008"/>
            <a:ext cx="2160240" cy="100811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Elemzés</a:t>
            </a:r>
            <a:endParaRPr lang="hu-HU" sz="2000" dirty="0"/>
          </a:p>
        </p:txBody>
      </p:sp>
      <p:sp>
        <p:nvSpPr>
          <p:cNvPr id="21" name="Lekerekített téglalap 20"/>
          <p:cNvSpPr/>
          <p:nvPr/>
        </p:nvSpPr>
        <p:spPr>
          <a:xfrm>
            <a:off x="179512" y="4581128"/>
            <a:ext cx="2160240" cy="100811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Eredmények</a:t>
            </a:r>
            <a:endParaRPr lang="hu-HU" sz="2000" dirty="0"/>
          </a:p>
        </p:txBody>
      </p:sp>
      <p:sp>
        <p:nvSpPr>
          <p:cNvPr id="22" name="Lekerekített téglalap 21"/>
          <p:cNvSpPr/>
          <p:nvPr/>
        </p:nvSpPr>
        <p:spPr>
          <a:xfrm>
            <a:off x="179512" y="5661248"/>
            <a:ext cx="2160240" cy="100811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Összegzés</a:t>
            </a:r>
            <a:endParaRPr lang="hu-H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4791140"/>
            <a:ext cx="2430494" cy="159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Köszönöm a figyelmet!</a:t>
            </a:r>
            <a:endParaRPr lang="hu-HU" sz="3600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539552" y="4437112"/>
            <a:ext cx="8229600" cy="18002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hu-HU" sz="3600" kern="0" dirty="0" smtClean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Fejes Judit Katalin</a:t>
            </a:r>
            <a:endParaRPr kumimoji="1" lang="hu-HU" sz="3600" b="0" i="0" u="none" strike="noStrike" kern="0" cap="none" spc="0" normalizeH="0" baseline="0" noProof="0" dirty="0">
              <a:ln w="12700">
                <a:solidFill>
                  <a:schemeClr val="tx1">
                    <a:tint val="95000"/>
                  </a:schemeClr>
                </a:solidFill>
              </a:ln>
              <a:gradFill>
                <a:gsLst>
                  <a:gs pos="0">
                    <a:schemeClr val="tx1">
                      <a:tint val="65000"/>
                    </a:schemeClr>
                  </a:gs>
                  <a:gs pos="49900">
                    <a:schemeClr val="tx1">
                      <a:tint val="95000"/>
                    </a:schemeClr>
                  </a:gs>
                  <a:gs pos="50000">
                    <a:schemeClr val="tx1"/>
                  </a:gs>
                  <a:gs pos="100000">
                    <a:schemeClr val="tx1">
                      <a:tint val="95000"/>
                    </a:schemeClr>
                  </a:gs>
                </a:gsLst>
                <a:lin ang="5400000" scaled="1"/>
              </a:gradFill>
              <a:effectLst>
                <a:outerShdw blurRad="127000" algn="tl" rotWithShape="0">
                  <a:schemeClr val="bg1">
                    <a:alpha val="50000"/>
                  </a:schemeClr>
                </a:outerShdw>
              </a:effectLst>
              <a:uLnTx/>
              <a:uFillTx/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94560" y="1762492"/>
            <a:ext cx="4754880" cy="267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amatoPainting">
  <a:themeElements>
    <a:clrScheme name="Aspektus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Yamato Painting</Template>
  <TotalTime>716</TotalTime>
  <Words>349</Words>
  <Application>Microsoft Office PowerPoint</Application>
  <PresentationFormat>Diavetítés a képernyőre (4:3 oldalarány)</PresentationFormat>
  <Paragraphs>76</Paragraphs>
  <Slides>9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6" baseType="lpstr">
      <vt:lpstr>ＭＳ Ｐゴシック</vt:lpstr>
      <vt:lpstr>Calibri</vt:lpstr>
      <vt:lpstr>Garamond</vt:lpstr>
      <vt:lpstr>MS Mincho</vt:lpstr>
      <vt:lpstr>Times New Roman</vt:lpstr>
      <vt:lpstr>Wingdings</vt:lpstr>
      <vt:lpstr>YamatoPainting</vt:lpstr>
      <vt:lpstr>   Összeegyeztethető-e a gazdasági növekedés és környezetvédelem?       </vt:lpstr>
      <vt:lpstr>Problémafelvetés, célkitűzés1. </vt:lpstr>
      <vt:lpstr>Problémafelvetés, célkitűzés 2. </vt:lpstr>
      <vt:lpstr>Irodalmi áttekintés</vt:lpstr>
      <vt:lpstr>Anyag és módszerek</vt:lpstr>
      <vt:lpstr>Eredmények 1. </vt:lpstr>
      <vt:lpstr>Eredmények 2. </vt:lpstr>
      <vt:lpstr>Összegzés</vt:lpstr>
      <vt:lpstr>Köszönöm a figyelmet!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beatr</dc:creator>
  <cp:lastModifiedBy>user</cp:lastModifiedBy>
  <cp:revision>77</cp:revision>
  <dcterms:created xsi:type="dcterms:W3CDTF">2011-12-08T17:07:31Z</dcterms:created>
  <dcterms:modified xsi:type="dcterms:W3CDTF">2023-09-25T21:04:19Z</dcterms:modified>
</cp:coreProperties>
</file>