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1" r:id="rId4"/>
    <p:sldId id="262" r:id="rId5"/>
    <p:sldId id="264" r:id="rId6"/>
    <p:sldId id="263" r:id="rId7"/>
    <p:sldId id="258" r:id="rId8"/>
    <p:sldId id="272" r:id="rId9"/>
    <p:sldId id="257" r:id="rId10"/>
    <p:sldId id="265" r:id="rId11"/>
    <p:sldId id="260" r:id="rId12"/>
    <p:sldId id="271" r:id="rId13"/>
    <p:sldId id="266" r:id="rId14"/>
    <p:sldId id="267" r:id="rId15"/>
    <p:sldId id="268" r:id="rId16"/>
    <p:sldId id="269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asmus-dashboard.eu/my-university/general-inf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pannon.erasmus/?hl=hu" TargetMode="External"/><Relationship Id="rId2" Type="http://schemas.openxmlformats.org/officeDocument/2006/relationships/hyperlink" Target="https://uni-pannon.hu/az-egyetemrol/aktualis/5402-erasmus-hotlin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Erasmus+ program aktualitásai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b="1" dirty="0" smtClean="0"/>
              <a:t>2021-2027</a:t>
            </a:r>
            <a:endParaRPr lang="hu-HU" sz="24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12" y="4493946"/>
            <a:ext cx="4876800" cy="13335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4733840" y="6140476"/>
            <a:ext cx="302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Adorján Kolos , 2021.03.18.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76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magyarországi </a:t>
            </a:r>
            <a:r>
              <a:rPr lang="hu-HU" dirty="0" err="1" smtClean="0"/>
              <a:t>foi-k</a:t>
            </a:r>
            <a:r>
              <a:rPr lang="hu-HU" dirty="0" smtClean="0"/>
              <a:t> vállalásai (2021-27)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8575" y="2764239"/>
            <a:ext cx="9784080" cy="4206240"/>
          </a:xfrm>
        </p:spPr>
        <p:txBody>
          <a:bodyPr>
            <a:normAutofit/>
          </a:bodyPr>
          <a:lstStyle/>
          <a:p>
            <a:r>
              <a:rPr lang="hu-HU" sz="2500" dirty="0" smtClean="0"/>
              <a:t>2021: „</a:t>
            </a:r>
            <a:r>
              <a:rPr lang="hu-HU" sz="2500" dirty="0" err="1" smtClean="0"/>
              <a:t>Learning</a:t>
            </a:r>
            <a:r>
              <a:rPr lang="hu-HU" sz="2500" dirty="0" smtClean="0"/>
              <a:t> </a:t>
            </a:r>
            <a:r>
              <a:rPr lang="hu-HU" sz="2500" dirty="0" err="1" smtClean="0"/>
              <a:t>agreement</a:t>
            </a:r>
            <a:r>
              <a:rPr lang="hu-HU" sz="2500" dirty="0" smtClean="0"/>
              <a:t>” online (OLA) módon működik</a:t>
            </a:r>
            <a:endParaRPr lang="hu-HU" sz="2500" dirty="0"/>
          </a:p>
          <a:p>
            <a:r>
              <a:rPr lang="hu-HU" sz="2500" dirty="0" smtClean="0"/>
              <a:t>OLA bevezetése már elkezdődött, sok pályázó használja</a:t>
            </a:r>
          </a:p>
          <a:p>
            <a:r>
              <a:rPr lang="hu-HU" sz="2500" dirty="0" smtClean="0"/>
              <a:t>2022: European </a:t>
            </a:r>
            <a:r>
              <a:rPr lang="hu-HU" sz="2500" dirty="0" err="1" smtClean="0"/>
              <a:t>Student</a:t>
            </a:r>
            <a:r>
              <a:rPr lang="hu-HU" sz="2500" dirty="0" smtClean="0"/>
              <a:t> </a:t>
            </a:r>
            <a:r>
              <a:rPr lang="hu-HU" sz="2500" dirty="0" err="1" smtClean="0"/>
              <a:t>Card</a:t>
            </a:r>
            <a:r>
              <a:rPr lang="hu-HU" sz="2500" dirty="0" smtClean="0"/>
              <a:t> (ESC)  bevezetésének megkezdése</a:t>
            </a:r>
          </a:p>
          <a:p>
            <a:r>
              <a:rPr lang="hu-HU" sz="2500" dirty="0" smtClean="0"/>
              <a:t>2023 – 2027 : „</a:t>
            </a:r>
            <a:r>
              <a:rPr lang="hu-HU" sz="2500" dirty="0" err="1" smtClean="0"/>
              <a:t>Transcript</a:t>
            </a:r>
            <a:r>
              <a:rPr lang="hu-HU" sz="2500" dirty="0" smtClean="0"/>
              <a:t> of Records” feltöltése és automatikus online kreditbeszámítás (EGRACONS)</a:t>
            </a:r>
          </a:p>
          <a:p>
            <a:r>
              <a:rPr lang="hu-HU" sz="2500" dirty="0" smtClean="0"/>
              <a:t>Hamarosan több információ a Tempus Közalapítványtól, a gyakorlati megvalósításról</a:t>
            </a:r>
            <a:endParaRPr lang="hu-HU" sz="2500" dirty="0"/>
          </a:p>
        </p:txBody>
      </p:sp>
    </p:spTree>
    <p:extLst>
      <p:ext uri="{BB962C8B-B14F-4D97-AF65-F5344CB8AC3E}">
        <p14:creationId xmlns:p14="http://schemas.microsoft.com/office/powerpoint/2010/main" val="13916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Az „</a:t>
            </a:r>
            <a:r>
              <a:rPr lang="hu-HU" dirty="0" err="1" smtClean="0"/>
              <a:t>erasmus</a:t>
            </a:r>
            <a:r>
              <a:rPr lang="hu-HU" dirty="0" smtClean="0"/>
              <a:t> </a:t>
            </a:r>
            <a:r>
              <a:rPr lang="hu-HU" dirty="0" err="1" smtClean="0"/>
              <a:t>dashboard</a:t>
            </a:r>
            <a:r>
              <a:rPr lang="hu-HU" dirty="0" smtClean="0"/>
              <a:t>” és az online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hlinkClick r:id="rId2"/>
            </a:endParaRPr>
          </a:p>
          <a:p>
            <a:r>
              <a:rPr lang="hu-HU" dirty="0" smtClean="0">
                <a:hlinkClick r:id="rId2"/>
              </a:rPr>
              <a:t>Erasmus </a:t>
            </a:r>
            <a:r>
              <a:rPr lang="hu-HU" dirty="0" err="1" smtClean="0">
                <a:hlinkClick r:id="rId2"/>
              </a:rPr>
              <a:t>Dashboard</a:t>
            </a:r>
            <a:r>
              <a:rPr lang="hu-HU" dirty="0" smtClean="0">
                <a:hlinkClick r:id="rId2"/>
              </a:rPr>
              <a:t> </a:t>
            </a:r>
            <a:endParaRPr lang="hu-HU" dirty="0" smtClean="0"/>
          </a:p>
          <a:p>
            <a:r>
              <a:rPr lang="hu-HU" dirty="0" smtClean="0"/>
              <a:t>Még központi fejlesztés alatt, nincs kiforrva</a:t>
            </a:r>
          </a:p>
          <a:p>
            <a:r>
              <a:rPr lang="hu-HU" dirty="0" smtClean="0"/>
              <a:t>Belépési jogosultságok kiosztása az online felülethez (hamarosan!)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” szakmai jóváhagyatása a szakvezetők bevonásával, majd annak digitális aláírása. Ezentúl kizárólag online!</a:t>
            </a:r>
          </a:p>
          <a:p>
            <a:r>
              <a:rPr lang="hu-HU" dirty="0" smtClean="0"/>
              <a:t>Kimenő, bejövő hallgatók esetében is</a:t>
            </a:r>
          </a:p>
          <a:p>
            <a:r>
              <a:rPr lang="hu-HU" dirty="0" smtClean="0"/>
              <a:t>OLA érkezéséről e-mailben értesülünk mi is, aláírás után a hallgató is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66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„mobilitási ablakról”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Mit jelent?</a:t>
            </a:r>
          </a:p>
          <a:p>
            <a:r>
              <a:rPr lang="hu-HU" dirty="0" smtClean="0"/>
              <a:t>Per definitionem: „</a:t>
            </a:r>
            <a:r>
              <a:rPr lang="hu-HU" dirty="0"/>
              <a:t>E</a:t>
            </a:r>
            <a:r>
              <a:rPr lang="hu-HU" dirty="0" smtClean="0"/>
              <a:t>gy</a:t>
            </a:r>
            <a:r>
              <a:rPr lang="hu-HU" dirty="0"/>
              <a:t>, a képzés tantervébe beépített, nemzetközi hallgatói mobilitásra fenntartott </a:t>
            </a:r>
            <a:r>
              <a:rPr lang="hu-HU" dirty="0" smtClean="0"/>
              <a:t>időszak (félév). </a:t>
            </a:r>
            <a:r>
              <a:rPr lang="hu-HU" dirty="0"/>
              <a:t>A kezdeményezés célja, hogy hozzájáruljon a mobilitás </a:t>
            </a:r>
            <a:r>
              <a:rPr lang="hu-HU" dirty="0" smtClean="0"/>
              <a:t>tantervbe </a:t>
            </a:r>
            <a:r>
              <a:rPr lang="hu-HU" dirty="0"/>
              <a:t>történő beépítéséhez és megkönnyítse a hallgatók, oktatók, közreműködő munkatársak mobilitásban történő </a:t>
            </a:r>
            <a:r>
              <a:rPr lang="hu-HU" dirty="0" smtClean="0"/>
              <a:t>részvételét</a:t>
            </a:r>
          </a:p>
          <a:p>
            <a:r>
              <a:rPr lang="hu-HU" dirty="0" smtClean="0"/>
              <a:t>Nyitottság, tudástranszfer, újszerű tudás </a:t>
            </a:r>
          </a:p>
          <a:p>
            <a:r>
              <a:rPr lang="hu-HU" dirty="0"/>
              <a:t>Diverzitás, új szemléletmódok </a:t>
            </a:r>
            <a:r>
              <a:rPr lang="hu-HU" dirty="0" smtClean="0"/>
              <a:t>megismerése</a:t>
            </a:r>
          </a:p>
          <a:p>
            <a:r>
              <a:rPr lang="hu-HU" dirty="0"/>
              <a:t>Az ismeretek elfogadtatása a tanulmányok </a:t>
            </a:r>
            <a:r>
              <a:rPr lang="hu-HU" dirty="0" smtClean="0"/>
              <a:t>után</a:t>
            </a:r>
          </a:p>
          <a:p>
            <a:r>
              <a:rPr lang="hu-HU" dirty="0" smtClean="0"/>
              <a:t>Hogyan valósulhat meg? Ha beszélünk róla, és beszabályozzuk!</a:t>
            </a:r>
          </a:p>
          <a:p>
            <a:r>
              <a:rPr lang="hu-HU" dirty="0" smtClean="0"/>
              <a:t>Oktatásszervezés. A Karok feladata</a:t>
            </a:r>
          </a:p>
          <a:p>
            <a:r>
              <a:rPr lang="hu-HU" dirty="0" smtClean="0"/>
              <a:t>A „magyar valóság”: 2019-ig tervezték a bevezetést, 2023 az új cél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70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Covid-19 és az </a:t>
            </a:r>
            <a:r>
              <a:rPr lang="hu-HU" dirty="0" err="1" smtClean="0"/>
              <a:t>erasmus</a:t>
            </a:r>
            <a:r>
              <a:rPr lang="hu-HU" dirty="0" smtClean="0"/>
              <a:t>+ program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02919" y="2270625"/>
            <a:ext cx="9784080" cy="420624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Következmény: a mobilitási létszámok drasztikusan visszaestek világszerte</a:t>
            </a:r>
          </a:p>
          <a:p>
            <a:r>
              <a:rPr lang="hu-HU" dirty="0" smtClean="0"/>
              <a:t>Online kommunikáció előtérbe kerül: kapcsolattartás a nyertes pályázókkal, online promóció és az érdeklődés fenntartása</a:t>
            </a:r>
          </a:p>
          <a:p>
            <a:r>
              <a:rPr lang="hu-HU" u="sng" dirty="0" smtClean="0">
                <a:hlinkClick r:id="rId2"/>
              </a:rPr>
              <a:t>„Erasmus </a:t>
            </a:r>
            <a:r>
              <a:rPr lang="hu-HU" u="sng" dirty="0" err="1" smtClean="0">
                <a:hlinkClick r:id="rId2"/>
              </a:rPr>
              <a:t>hotline</a:t>
            </a:r>
            <a:r>
              <a:rPr lang="hu-HU" u="sng" dirty="0" smtClean="0">
                <a:hlinkClick r:id="rId2"/>
              </a:rPr>
              <a:t>” </a:t>
            </a:r>
            <a:r>
              <a:rPr lang="hu-HU" dirty="0" smtClean="0"/>
              <a:t>fogadóóra az érdeklődőknek és a külföldön tartózkodó hallgatóink bevonása, élő online élménybeszámolók</a:t>
            </a:r>
          </a:p>
          <a:p>
            <a:r>
              <a:rPr lang="hu-HU" dirty="0" smtClean="0"/>
              <a:t>Finnország élőben: 2021. március 24.; 18:30-tól (Későbbi hónapokban Hollandia és Németország.)</a:t>
            </a:r>
          </a:p>
          <a:p>
            <a:r>
              <a:rPr lang="hu-HU" dirty="0" err="1" smtClean="0"/>
              <a:t>Facebook</a:t>
            </a:r>
            <a:r>
              <a:rPr lang="hu-HU" dirty="0" smtClean="0"/>
              <a:t>, </a:t>
            </a:r>
            <a:r>
              <a:rPr lang="hu-HU" dirty="0" err="1" smtClean="0"/>
              <a:t>Instagram</a:t>
            </a:r>
            <a:r>
              <a:rPr lang="hu-HU" dirty="0" smtClean="0"/>
              <a:t>: képes, szöveges élménybeszámolók, pályázatok meghirdetése</a:t>
            </a:r>
          </a:p>
          <a:p>
            <a:r>
              <a:rPr lang="hu-HU" u="sng" dirty="0" smtClean="0">
                <a:hlinkClick r:id="rId3"/>
              </a:rPr>
              <a:t>„Egy napom külföldön” </a:t>
            </a:r>
            <a:r>
              <a:rPr lang="hu-HU" dirty="0" err="1" smtClean="0"/>
              <a:t>Instagram</a:t>
            </a:r>
            <a:r>
              <a:rPr lang="hu-HU" dirty="0" smtClean="0"/>
              <a:t> kampány</a:t>
            </a:r>
          </a:p>
          <a:p>
            <a:r>
              <a:rPr lang="hu-HU" dirty="0" smtClean="0"/>
              <a:t>Hallgatói mobilitás továbbra is lehetséges</a:t>
            </a:r>
          </a:p>
          <a:p>
            <a:r>
              <a:rPr lang="hu-HU" dirty="0" smtClean="0"/>
              <a:t>Oktatói és képzési célú mobilitás intézményi szinten jelenleg nem megengedett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33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Covid-19 és az </a:t>
            </a:r>
            <a:r>
              <a:rPr lang="hu-HU" dirty="0" err="1"/>
              <a:t>erasmus</a:t>
            </a:r>
            <a:r>
              <a:rPr lang="hu-HU" dirty="0"/>
              <a:t>+ </a:t>
            </a:r>
            <a:r>
              <a:rPr lang="hu-HU" dirty="0" smtClean="0"/>
              <a:t>program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Mire jár Erasmus+ ösztöndíj?</a:t>
            </a:r>
          </a:p>
          <a:p>
            <a:r>
              <a:rPr lang="hu-HU" dirty="0" smtClean="0"/>
              <a:t>&gt;&gt;&gt;</a:t>
            </a:r>
          </a:p>
          <a:p>
            <a:r>
              <a:rPr lang="hu-HU" dirty="0" smtClean="0"/>
              <a:t>Külföldön végzett, normál, jelenléti mobilitásért</a:t>
            </a:r>
          </a:p>
          <a:p>
            <a:r>
              <a:rPr lang="hu-HU" dirty="0" smtClean="0"/>
              <a:t>Külföldön végzett online mobilitásért</a:t>
            </a:r>
          </a:p>
          <a:p>
            <a:r>
              <a:rPr lang="hu-HU" dirty="0" smtClean="0"/>
              <a:t>Külföldön végzett online + jelenléti mobilitásért</a:t>
            </a:r>
          </a:p>
          <a:p>
            <a:endParaRPr lang="hu-HU" dirty="0" smtClean="0"/>
          </a:p>
          <a:p>
            <a:r>
              <a:rPr lang="hu-HU" dirty="0" smtClean="0"/>
              <a:t>Mire NEM jár Erasmus+ ösztöndíj? </a:t>
            </a:r>
          </a:p>
          <a:p>
            <a:r>
              <a:rPr lang="hu-HU" dirty="0" smtClean="0"/>
              <a:t>&gt;&gt;&gt;</a:t>
            </a:r>
          </a:p>
          <a:p>
            <a:r>
              <a:rPr lang="hu-HU" dirty="0" smtClean="0"/>
              <a:t>Itthonról végzett „online” mobilitás végzéséért (a fogadóhely képzésébe való bekapcsolódásért)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83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kéréseim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Kari honlapokon, közösségi médiában az Erasmus+ aktualitások folyamatos frissítése, a mobilitási lehetőségek aktuális közzététele</a:t>
            </a:r>
          </a:p>
          <a:p>
            <a:r>
              <a:rPr lang="hu-HU" dirty="0" smtClean="0"/>
              <a:t>Kapcsolattartás a szakoktatókkal (tanszéki koordinátorokkal)</a:t>
            </a:r>
          </a:p>
          <a:p>
            <a:r>
              <a:rPr lang="hu-HU" dirty="0" smtClean="0"/>
              <a:t>A kiutazó hallgatók támogatása, segítése, információ a programról</a:t>
            </a:r>
          </a:p>
          <a:p>
            <a:r>
              <a:rPr lang="hu-HU" dirty="0" smtClean="0"/>
              <a:t>A beutazó hallgatók támogatása, segítése, információ adminisztrációs teendőikről, tanóráik elérhetőségéről</a:t>
            </a:r>
          </a:p>
          <a:p>
            <a:r>
              <a:rPr lang="hu-HU" dirty="0" smtClean="0"/>
              <a:t>A beutazó vendégek fogadása, program megszervezése (amennyiben nem a Nemzetközi Iroda vendégei)</a:t>
            </a:r>
          </a:p>
          <a:p>
            <a:r>
              <a:rPr lang="hu-HU" dirty="0" smtClean="0"/>
              <a:t>Az új „Erasmus+ </a:t>
            </a:r>
            <a:r>
              <a:rPr lang="hu-HU" dirty="0" err="1" smtClean="0"/>
              <a:t>Dashboard</a:t>
            </a:r>
            <a:r>
              <a:rPr lang="hu-HU" dirty="0" smtClean="0"/>
              <a:t>” felület feltérképezése, használata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” aláírása, miután megtörtént a szakmai egyeztetés, közvetítés a szakoktató, és a hallgató között</a:t>
            </a:r>
          </a:p>
          <a:p>
            <a:r>
              <a:rPr lang="hu-HU" dirty="0" smtClean="0"/>
              <a:t>Kari, tanszéki promóció megszervezése, az oktatók bevonása (közvetlenül találkoznak a hallgatókkal)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85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       Köszönöm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sz="4000" dirty="0" smtClean="0"/>
              <a:t>      KÉRDÉSEK, VÁLASZOK, ÖTLETEK</a:t>
            </a:r>
            <a:endParaRPr lang="hu-HU" sz="4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563" y="4574866"/>
            <a:ext cx="48768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7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Miről lesz szó?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pályázás menete, és a Karok szerepe a folyamatban most és a jövőben</a:t>
            </a:r>
          </a:p>
          <a:p>
            <a:r>
              <a:rPr lang="hu-HU" dirty="0" smtClean="0"/>
              <a:t>Kari teendők az Erasmus+ programmal kapcsolatban</a:t>
            </a:r>
          </a:p>
          <a:p>
            <a:r>
              <a:rPr lang="hu-HU" dirty="0" smtClean="0"/>
              <a:t>Erasmus Charter 2021-2027 és a PE vállalásai az EU-s direktívák tükrében</a:t>
            </a:r>
          </a:p>
          <a:p>
            <a:r>
              <a:rPr lang="hu-HU" dirty="0"/>
              <a:t>Nyakunkon az új Erasmus+ program: </a:t>
            </a:r>
            <a:r>
              <a:rPr lang="hu-HU" dirty="0" smtClean="0"/>
              <a:t>újdonságok</a:t>
            </a:r>
          </a:p>
          <a:p>
            <a:r>
              <a:rPr lang="hu-HU" dirty="0" smtClean="0"/>
              <a:t>Az új Erasmus+ programmal kapcsolatos technikai újdonságok</a:t>
            </a:r>
          </a:p>
          <a:p>
            <a:r>
              <a:rPr lang="hu-HU" dirty="0" smtClean="0"/>
              <a:t>A „mobilitási ablak” szerepe</a:t>
            </a:r>
          </a:p>
          <a:p>
            <a:r>
              <a:rPr lang="hu-HU" dirty="0" smtClean="0"/>
              <a:t>COVID-19 járvány kontra mobilitás. Hogyan tovább?</a:t>
            </a:r>
          </a:p>
          <a:p>
            <a:r>
              <a:rPr lang="hu-HU" dirty="0" smtClean="0"/>
              <a:t>Összefoglaló</a:t>
            </a:r>
          </a:p>
          <a:p>
            <a:r>
              <a:rPr lang="hu-HU" dirty="0" smtClean="0"/>
              <a:t>Kérdések, válaszok, ötletek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 működött az utóbbi években AZ 				ERASMUS+?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5354" y="1857931"/>
            <a:ext cx="9784080" cy="4206240"/>
          </a:xfrm>
        </p:spPr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r>
              <a:rPr lang="hu-HU" sz="2800" dirty="0" smtClean="0"/>
              <a:t>Az utóbbi 4-5 évben: </a:t>
            </a:r>
          </a:p>
          <a:p>
            <a:pPr marL="0" indent="0" algn="ctr">
              <a:buNone/>
            </a:pPr>
            <a:endParaRPr lang="hu-HU" sz="2800" dirty="0"/>
          </a:p>
          <a:p>
            <a:pPr marL="0" indent="0" algn="ctr">
              <a:buNone/>
            </a:pPr>
            <a:r>
              <a:rPr lang="hu-HU" sz="2800" dirty="0" smtClean="0"/>
              <a:t>Érdeklődés</a:t>
            </a:r>
            <a:r>
              <a:rPr lang="hu-HU" sz="2800" dirty="0" smtClean="0">
                <a:sym typeface="Wingdings" panose="05000000000000000000" pitchFamily="2" charset="2"/>
              </a:rPr>
              <a:t> </a:t>
            </a:r>
            <a:r>
              <a:rPr lang="hu-HU" sz="2800" dirty="0" smtClean="0"/>
              <a:t>Pályázás</a:t>
            </a:r>
            <a:r>
              <a:rPr lang="hu-HU" sz="2800" dirty="0" smtClean="0">
                <a:sym typeface="Wingdings" panose="05000000000000000000" pitchFamily="2" charset="2"/>
              </a:rPr>
              <a:t>  Központi elbírálás  Szakmai felülvizsgálat a Nemzetközi Iroda irányításával, szakoktatóhoz irányítás </a:t>
            </a:r>
            <a:r>
              <a:rPr lang="hu-HU" sz="2800" dirty="0">
                <a:sym typeface="Wingdings" panose="05000000000000000000" pitchFamily="2" charset="2"/>
              </a:rPr>
              <a:t> Támogatási </a:t>
            </a:r>
            <a:r>
              <a:rPr lang="hu-HU" sz="2800" dirty="0" smtClean="0">
                <a:sym typeface="Wingdings" panose="05000000000000000000" pitchFamily="2" charset="2"/>
              </a:rPr>
              <a:t>szerződés megkötése </a:t>
            </a:r>
            <a:r>
              <a:rPr lang="hu-HU" sz="2800" dirty="0">
                <a:sym typeface="Wingdings" panose="05000000000000000000" pitchFamily="2" charset="2"/>
              </a:rPr>
              <a:t> </a:t>
            </a:r>
            <a:r>
              <a:rPr lang="hu-HU" sz="2800" dirty="0" smtClean="0">
                <a:sym typeface="Wingdings" panose="05000000000000000000" pitchFamily="2" charset="2"/>
              </a:rPr>
              <a:t>Kiutazás  Teljesítés   Tantárgy elfogadtatás</a:t>
            </a:r>
          </a:p>
          <a:p>
            <a:pPr marL="0" indent="0" algn="ctr">
              <a:buNone/>
            </a:pPr>
            <a:r>
              <a:rPr lang="hu-HU" sz="2800" dirty="0" smtClean="0">
                <a:sym typeface="Wingdings" panose="05000000000000000000" pitchFamily="2" charset="2"/>
              </a:rPr>
              <a:t>Ez a folyamat merőben más, mint ahogy azt a „</a:t>
            </a:r>
            <a:r>
              <a:rPr lang="hu-HU" sz="2800" dirty="0" err="1" smtClean="0">
                <a:sym typeface="Wingdings" panose="05000000000000000000" pitchFamily="2" charset="2"/>
              </a:rPr>
              <a:t>HKR-ben</a:t>
            </a:r>
            <a:r>
              <a:rPr lang="hu-HU" sz="2800" dirty="0" smtClean="0">
                <a:sym typeface="Wingdings" panose="05000000000000000000" pitchFamily="2" charset="2"/>
              </a:rPr>
              <a:t>” előirányozták.</a:t>
            </a:r>
          </a:p>
          <a:p>
            <a:pPr marL="0" indent="0" algn="ctr">
              <a:buNone/>
            </a:pPr>
            <a:endParaRPr lang="hu-HU" sz="2800" dirty="0" smtClean="0">
              <a:sym typeface="Wingdings" panose="05000000000000000000" pitchFamily="2" charset="2"/>
            </a:endParaRPr>
          </a:p>
          <a:p>
            <a:endParaRPr lang="hu-HU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049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tervezzük a jövőben?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9171" y="2213981"/>
            <a:ext cx="9784080" cy="4206240"/>
          </a:xfrm>
        </p:spPr>
        <p:txBody>
          <a:bodyPr>
            <a:normAutofit lnSpcReduction="10000"/>
          </a:bodyPr>
          <a:lstStyle/>
          <a:p>
            <a:endParaRPr lang="hu-HU" sz="2400" dirty="0" smtClean="0"/>
          </a:p>
          <a:p>
            <a:pPr algn="ctr"/>
            <a:endParaRPr lang="hu-HU" sz="2400" dirty="0"/>
          </a:p>
          <a:p>
            <a:pPr algn="ctr"/>
            <a:r>
              <a:rPr lang="hu-HU" sz="2400" dirty="0" smtClean="0"/>
              <a:t>Érdeklődés</a:t>
            </a:r>
            <a:r>
              <a:rPr lang="hu-HU" sz="2400" dirty="0">
                <a:sym typeface="Wingdings" panose="05000000000000000000" pitchFamily="2" charset="2"/>
              </a:rPr>
              <a:t></a:t>
            </a:r>
            <a:r>
              <a:rPr lang="hu-HU" sz="2400" dirty="0"/>
              <a:t>Pályázás</a:t>
            </a:r>
            <a:r>
              <a:rPr lang="hu-HU" sz="2400" dirty="0">
                <a:sym typeface="Wingdings" panose="05000000000000000000" pitchFamily="2" charset="2"/>
              </a:rPr>
              <a:t> </a:t>
            </a:r>
            <a:r>
              <a:rPr lang="hu-HU" sz="2400" dirty="0" smtClean="0">
                <a:sym typeface="Wingdings" panose="05000000000000000000" pitchFamily="2" charset="2"/>
              </a:rPr>
              <a:t>Formai elbírálás a Nemzetközi </a:t>
            </a:r>
            <a:r>
              <a:rPr lang="hu-HU" sz="2400" dirty="0">
                <a:sym typeface="Wingdings" panose="05000000000000000000" pitchFamily="2" charset="2"/>
              </a:rPr>
              <a:t>Irodában </a:t>
            </a:r>
            <a:r>
              <a:rPr lang="hu-HU" sz="2400" dirty="0" smtClean="0">
                <a:sym typeface="Wingdings" panose="05000000000000000000" pitchFamily="2" charset="2"/>
              </a:rPr>
              <a:t> </a:t>
            </a:r>
            <a:r>
              <a:rPr lang="hu-HU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Szakmai elbírálás = kari elbírálás (kari  mobilitási bizottságok, oktatók/tanszéki koordinátorok bevonásával) </a:t>
            </a:r>
            <a:r>
              <a:rPr lang="hu-HU" sz="2400" dirty="0">
                <a:sym typeface="Wingdings" panose="05000000000000000000" pitchFamily="2" charset="2"/>
              </a:rPr>
              <a:t> </a:t>
            </a:r>
            <a:r>
              <a:rPr lang="hu-HU" sz="2400" dirty="0" smtClean="0">
                <a:sym typeface="Wingdings" panose="05000000000000000000" pitchFamily="2" charset="2"/>
              </a:rPr>
              <a:t>Támogatási szerződéskötés </a:t>
            </a:r>
            <a:r>
              <a:rPr lang="hu-HU" sz="2400" dirty="0">
                <a:sym typeface="Wingdings" panose="05000000000000000000" pitchFamily="2" charset="2"/>
              </a:rPr>
              <a:t></a:t>
            </a:r>
            <a:r>
              <a:rPr lang="hu-HU" sz="2400" dirty="0" smtClean="0">
                <a:sym typeface="Wingdings" panose="05000000000000000000" pitchFamily="2" charset="2"/>
              </a:rPr>
              <a:t>  Utazás </a:t>
            </a:r>
            <a:r>
              <a:rPr lang="hu-HU" sz="2400" dirty="0">
                <a:sym typeface="Wingdings" panose="05000000000000000000" pitchFamily="2" charset="2"/>
              </a:rPr>
              <a:t> Teljesítés   </a:t>
            </a:r>
            <a:r>
              <a:rPr lang="hu-HU" sz="2400" dirty="0">
                <a:solidFill>
                  <a:srgbClr val="FF0000"/>
                </a:solidFill>
                <a:sym typeface="Wingdings" panose="05000000000000000000" pitchFamily="2" charset="2"/>
              </a:rPr>
              <a:t>Tantárgy </a:t>
            </a:r>
            <a:r>
              <a:rPr lang="hu-HU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elfogadtatása, a kari koordinátorok közbenjárásával</a:t>
            </a:r>
          </a:p>
          <a:p>
            <a:pPr algn="ctr"/>
            <a:endParaRPr lang="hu-HU" sz="2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ctr"/>
            <a:r>
              <a:rPr lang="hu-HU" sz="2400" dirty="0" smtClean="0">
                <a:sym typeface="Wingdings" panose="05000000000000000000" pitchFamily="2" charset="2"/>
              </a:rPr>
              <a:t>Kreditbeszámítás Karonként más-más utakon jár, nem ismerik. Kötelezően  teljesített/elfogadtatni szánt kreditek száma: 16 kredit, ám ez nincsen semmilyen szabályzatba foglalva! Új , kivitelezhető „HKR” szabályzat!</a:t>
            </a:r>
            <a:endParaRPr lang="hu-HU" sz="2400" dirty="0">
              <a:sym typeface="Wingdings" panose="05000000000000000000" pitchFamily="2" charset="2"/>
            </a:endParaRPr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KARI TEENDŐK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2391" y="2481018"/>
            <a:ext cx="9784080" cy="4206240"/>
          </a:xfrm>
        </p:spPr>
        <p:txBody>
          <a:bodyPr>
            <a:normAutofit/>
          </a:bodyPr>
          <a:lstStyle/>
          <a:p>
            <a:r>
              <a:rPr lang="hu-HU" dirty="0" smtClean="0"/>
              <a:t>Minél több kiutazó hallgató bevonzása a cél, így többször pályáztatunk egy félévben</a:t>
            </a:r>
          </a:p>
          <a:p>
            <a:r>
              <a:rPr lang="hu-HU" dirty="0" smtClean="0"/>
              <a:t>Két fő pályázati határidő Erasmus+ tanulmányi mobilitás esetében: április eleje, október eleje. Ezután pótpályázatok meghirdetése</a:t>
            </a:r>
          </a:p>
          <a:p>
            <a:r>
              <a:rPr lang="hu-HU" dirty="0" smtClean="0"/>
              <a:t>Erasmus+ szakmai gyakorlatos mobilitás esetén folyamatos a pályázás (60 nap)</a:t>
            </a:r>
          </a:p>
          <a:p>
            <a:r>
              <a:rPr lang="hu-HU" dirty="0" smtClean="0"/>
              <a:t>Kari koordinátor felelős a Karon történő pályázatok meghirdetéséért, az ösztöndíjak kari promóciójáért, a pályázatok elbírálásának megszervezéséért </a:t>
            </a:r>
          </a:p>
          <a:p>
            <a:r>
              <a:rPr lang="hu-HU" dirty="0" smtClean="0"/>
              <a:t>Kreditelfogadtatás folyamatában való koordináció</a:t>
            </a:r>
          </a:p>
          <a:p>
            <a:r>
              <a:rPr lang="hu-HU" dirty="0"/>
              <a:t>Tanszéki Erasmus </a:t>
            </a:r>
            <a:r>
              <a:rPr lang="hu-HU" dirty="0" smtClean="0"/>
              <a:t>koordinátorok listájának változáskövetése</a:t>
            </a:r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16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Kari teendők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02919" y="2165428"/>
            <a:ext cx="9784080" cy="4206240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Bejövő hallgatók pályázatának szakmai felülvizsgálata a központi formai bírálat után</a:t>
            </a:r>
          </a:p>
          <a:p>
            <a:r>
              <a:rPr lang="hu-HU" dirty="0" smtClean="0"/>
              <a:t>Kari bizottság létrehozása, a tanszéki koordinátorok bevonásával a pályázatok elbírálásának céljából</a:t>
            </a:r>
          </a:p>
          <a:p>
            <a:r>
              <a:rPr lang="hu-HU" dirty="0" smtClean="0"/>
              <a:t>A pályázatok visszajuttatása az intézményi „Erasmus” koordinátornak</a:t>
            </a:r>
          </a:p>
          <a:p>
            <a:r>
              <a:rPr lang="hu-HU" dirty="0"/>
              <a:t>Idegen nyelvű kurzuslisták frissítése, elérhetővé tétele a bejövők </a:t>
            </a:r>
            <a:r>
              <a:rPr lang="hu-HU" dirty="0" smtClean="0"/>
              <a:t>számára (2021/22-es tanévi megküldése 2021. március 26-ig)</a:t>
            </a:r>
            <a:endParaRPr lang="hu-HU" dirty="0"/>
          </a:p>
          <a:p>
            <a:r>
              <a:rPr lang="hu-HU" dirty="0"/>
              <a:t>Tantárgyak meghirdetésekor kapcsolatfelvétel </a:t>
            </a:r>
            <a:r>
              <a:rPr lang="hu-HU" dirty="0" smtClean="0"/>
              <a:t>az oktatóval, esetleg a </a:t>
            </a:r>
            <a:r>
              <a:rPr lang="hu-HU" dirty="0"/>
              <a:t>tantervi csoporttal (ÓRAREND</a:t>
            </a:r>
            <a:r>
              <a:rPr lang="hu-HU" dirty="0" smtClean="0"/>
              <a:t>!)</a:t>
            </a:r>
          </a:p>
          <a:p>
            <a:r>
              <a:rPr lang="hu-HU" dirty="0" smtClean="0"/>
              <a:t>Erasmus partnerintézményi szerződések meghosszabbításához, a meglévő kapcsolatok felülvizsgálata ( jórészt megtörtént)</a:t>
            </a:r>
          </a:p>
          <a:p>
            <a:r>
              <a:rPr lang="hu-HU" dirty="0" smtClean="0"/>
              <a:t>Új kari Erasmus+ partnerintézményi lista készül a 2021-27-es periódusra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080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Erasmus charter, </a:t>
            </a:r>
            <a:r>
              <a:rPr lang="hu-HU" dirty="0" smtClean="0"/>
              <a:t>2021-27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3188" y="2068324"/>
            <a:ext cx="9784080" cy="420624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Miről van szó?</a:t>
            </a:r>
          </a:p>
          <a:p>
            <a:r>
              <a:rPr lang="hu-HU" dirty="0" smtClean="0"/>
              <a:t>Feljogosít az E+ programban való részvételre, hét évente szükséges pályázni az EU Bizottságnál</a:t>
            </a:r>
          </a:p>
          <a:p>
            <a:r>
              <a:rPr lang="hu-HU" dirty="0" smtClean="0"/>
              <a:t>Kötelezettségek a programmal kapcsolatban hét évre, annak betartása, és megvalósítása (EU-s költségvetési periódusokat követi.)</a:t>
            </a:r>
          </a:p>
          <a:p>
            <a:r>
              <a:rPr lang="hu-HU" dirty="0" smtClean="0"/>
              <a:t>Idei pályázás: 2020. májusa, eredmény: 2021. január</a:t>
            </a:r>
          </a:p>
          <a:p>
            <a:r>
              <a:rPr lang="hu-HU" dirty="0" smtClean="0"/>
              <a:t>Késés a COVID-19 miatt</a:t>
            </a:r>
          </a:p>
          <a:p>
            <a:r>
              <a:rPr lang="hu-HU" dirty="0" smtClean="0"/>
              <a:t>Új, előremutató kezdeményezések megvalósítása a programon</a:t>
            </a:r>
          </a:p>
          <a:p>
            <a:pPr marL="0" indent="0">
              <a:buNone/>
            </a:pPr>
            <a:r>
              <a:rPr lang="hu-HU" dirty="0" smtClean="0"/>
              <a:t>   belül</a:t>
            </a:r>
          </a:p>
          <a:p>
            <a:r>
              <a:rPr lang="hu-HU" dirty="0" smtClean="0"/>
              <a:t>A Pannon Egyetem elnyerte a Charter-t, 2021-27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247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883" y="56338"/>
            <a:ext cx="6009291" cy="6656671"/>
          </a:xfrm>
          <a:prstGeom prst="rect">
            <a:avLst/>
          </a:prstGeom>
        </p:spPr>
      </p:pic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2" y="51235"/>
            <a:ext cx="5295283" cy="6676860"/>
          </a:xfrm>
        </p:spPr>
      </p:pic>
    </p:spTree>
    <p:extLst>
      <p:ext uri="{BB962C8B-B14F-4D97-AF65-F5344CB8AC3E}">
        <p14:creationId xmlns:p14="http://schemas.microsoft.com/office/powerpoint/2010/main" val="136421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Európai uniós direktívák, 2021-27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02919" y="2165428"/>
            <a:ext cx="9784080" cy="420624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Hét évre szóló Erasmus+ programsorozatok (2014-20-ig tartó lezárult)</a:t>
            </a:r>
          </a:p>
          <a:p>
            <a:r>
              <a:rPr lang="hu-HU" dirty="0" smtClean="0"/>
              <a:t>Emelkedő pályázati összegek </a:t>
            </a:r>
            <a:r>
              <a:rPr lang="hu-HU" dirty="0" smtClean="0">
                <a:sym typeface="Symbol" panose="05050102010706020507" pitchFamily="18" charset="2"/>
              </a:rPr>
              <a:t> Járvány miatt drasztikusan csökkenő mobilitási létszámok</a:t>
            </a:r>
            <a:endParaRPr lang="hu-HU" dirty="0" smtClean="0"/>
          </a:p>
          <a:p>
            <a:r>
              <a:rPr lang="hu-HU" dirty="0" smtClean="0"/>
              <a:t>Változások az Erasmus+ program megvalósításában</a:t>
            </a:r>
          </a:p>
          <a:p>
            <a:r>
              <a:rPr lang="hu-HU" dirty="0" smtClean="0"/>
              <a:t>Kulcsszavak: </a:t>
            </a:r>
            <a:r>
              <a:rPr lang="hu-HU" dirty="0" err="1" smtClean="0"/>
              <a:t>Digitalizáció</a:t>
            </a:r>
            <a:r>
              <a:rPr lang="hu-HU" dirty="0" smtClean="0"/>
              <a:t>, bevonás, egyenlő bánásmód, „</a:t>
            </a:r>
            <a:r>
              <a:rPr lang="hu-HU" dirty="0" err="1" smtClean="0"/>
              <a:t>blended</a:t>
            </a:r>
            <a:r>
              <a:rPr lang="hu-HU" dirty="0" smtClean="0"/>
              <a:t> </a:t>
            </a:r>
            <a:r>
              <a:rPr lang="hu-HU" dirty="0" err="1" smtClean="0"/>
              <a:t>mobility</a:t>
            </a:r>
            <a:r>
              <a:rPr lang="hu-HU" dirty="0" smtClean="0"/>
              <a:t>”, „</a:t>
            </a:r>
            <a:r>
              <a:rPr lang="hu-HU" dirty="0" err="1" smtClean="0"/>
              <a:t>green</a:t>
            </a:r>
            <a:r>
              <a:rPr lang="hu-HU" dirty="0" smtClean="0"/>
              <a:t> Erasmus+”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Digitalizing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whole</a:t>
            </a:r>
            <a:r>
              <a:rPr lang="hu-HU" dirty="0" smtClean="0"/>
              <a:t> </a:t>
            </a:r>
            <a:r>
              <a:rPr lang="hu-HU" dirty="0" err="1" smtClean="0"/>
              <a:t>process</a:t>
            </a:r>
            <a:r>
              <a:rPr lang="hu-HU" dirty="0" smtClean="0"/>
              <a:t>!” (EAIE, 2018)</a:t>
            </a:r>
          </a:p>
          <a:p>
            <a:r>
              <a:rPr lang="hu-HU" dirty="0" smtClean="0"/>
              <a:t>EWP = EDP, ESC, OLA, EGRACONS </a:t>
            </a:r>
          </a:p>
          <a:p>
            <a:r>
              <a:rPr lang="hu-HU" dirty="0" smtClean="0"/>
              <a:t>„Erasmus+ </a:t>
            </a:r>
            <a:r>
              <a:rPr lang="hu-HU" dirty="0" err="1" smtClean="0"/>
              <a:t>Dashboard</a:t>
            </a:r>
            <a:r>
              <a:rPr lang="hu-HU" dirty="0" smtClean="0"/>
              <a:t>” platform</a:t>
            </a:r>
          </a:p>
          <a:p>
            <a:r>
              <a:rPr lang="hu-HU" dirty="0" smtClean="0"/>
              <a:t>Erasmus+ applikáció (</a:t>
            </a:r>
            <a:r>
              <a:rPr lang="hu-HU" dirty="0" err="1"/>
              <a:t>A</a:t>
            </a:r>
            <a:r>
              <a:rPr lang="hu-HU" dirty="0" err="1" smtClean="0"/>
              <a:t>ndroid</a:t>
            </a:r>
            <a:r>
              <a:rPr lang="hu-HU" dirty="0" smtClean="0"/>
              <a:t>, IOS)</a:t>
            </a:r>
          </a:p>
          <a:p>
            <a:r>
              <a:rPr lang="hu-HU" dirty="0" smtClean="0"/>
              <a:t>Cél: minél inkluzívabb Erasmus+ program, minél több résztvevővel</a:t>
            </a: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546" y="4476900"/>
            <a:ext cx="550257" cy="49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2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zomány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Sávos</Template>
  <TotalTime>5668</TotalTime>
  <Words>1045</Words>
  <Application>Microsoft Office PowerPoint</Application>
  <PresentationFormat>Szélesvásznú</PresentationFormat>
  <Paragraphs>128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Corbel</vt:lpstr>
      <vt:lpstr>Symbol</vt:lpstr>
      <vt:lpstr>Wingdings</vt:lpstr>
      <vt:lpstr>Paszomány</vt:lpstr>
      <vt:lpstr>AZ Erasmus+ program aktualitásai</vt:lpstr>
      <vt:lpstr>Miről lesz szó?</vt:lpstr>
      <vt:lpstr>Hogy működött az utóbbi években AZ     ERASMUS+?</vt:lpstr>
      <vt:lpstr>Hogyan tervezzük a jövőben?</vt:lpstr>
      <vt:lpstr>KARI TEENDŐK I.</vt:lpstr>
      <vt:lpstr>Kari teendők II.</vt:lpstr>
      <vt:lpstr>Erasmus charter, 2021-27</vt:lpstr>
      <vt:lpstr>PowerPoint bemutató</vt:lpstr>
      <vt:lpstr>Európai uniós direktívák, 2021-27</vt:lpstr>
      <vt:lpstr>A magyarországi foi-k vállalásai (2021-27) </vt:lpstr>
      <vt:lpstr>Az „erasmus dashboard” és az online learning agreement</vt:lpstr>
      <vt:lpstr>A „mobilitási ablakról”</vt:lpstr>
      <vt:lpstr>Covid-19 és az erasmus+ program I.</vt:lpstr>
      <vt:lpstr>Covid-19 és az erasmus+ program II.</vt:lpstr>
      <vt:lpstr>kéréseim</vt:lpstr>
      <vt:lpstr>            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Erasmus+ program aktualitásai</dc:title>
  <dc:creator>User</dc:creator>
  <cp:lastModifiedBy>User</cp:lastModifiedBy>
  <cp:revision>90</cp:revision>
  <cp:lastPrinted>2021-03-17T10:55:54Z</cp:lastPrinted>
  <dcterms:created xsi:type="dcterms:W3CDTF">2021-02-18T14:05:07Z</dcterms:created>
  <dcterms:modified xsi:type="dcterms:W3CDTF">2021-06-22T12:56:13Z</dcterms:modified>
</cp:coreProperties>
</file>