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sldIdLst>
    <p:sldId id="256" r:id="rId2"/>
    <p:sldId id="26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4" r:id="rId17"/>
    <p:sldId id="302" r:id="rId18"/>
    <p:sldId id="303" r:id="rId19"/>
    <p:sldId id="305" r:id="rId20"/>
    <p:sldId id="309" r:id="rId21"/>
    <p:sldId id="310" r:id="rId22"/>
    <p:sldId id="311" r:id="rId23"/>
    <p:sldId id="307" r:id="rId24"/>
    <p:sldId id="308" r:id="rId25"/>
    <p:sldId id="261" r:id="rId26"/>
  </p:sldIdLst>
  <p:sldSz cx="12192000" cy="6858000"/>
  <p:notesSz cx="6858000" cy="9144000"/>
  <p:embeddedFontLst>
    <p:embeddedFont>
      <p:font typeface="Garamond" panose="02020404030301010803" pitchFamily="18" charset="0"/>
      <p:regular r:id="rId28"/>
      <p:bold r:id="rId29"/>
      <p:italic r:id="rId30"/>
    </p:embeddedFont>
    <p:embeddedFont>
      <p:font typeface="Raleway" pitchFamily="2" charset="-18"/>
      <p:regular r:id="rId31"/>
      <p:bold r:id="rId32"/>
      <p:italic r:id="rId33"/>
      <p:boldItalic r:id="rId34"/>
    </p:embeddedFont>
    <p:embeddedFont>
      <p:font typeface="Raleway ExtraBold" pitchFamily="2" charset="-18"/>
      <p:bold r:id="rId35"/>
      <p:boldItalic r:id="rId36"/>
    </p:embeddedFont>
    <p:embeddedFont>
      <p:font typeface="Segoe UI" panose="020B0502040204020203" pitchFamily="34" charset="0"/>
      <p:regular r:id="rId37"/>
      <p:bold r:id="rId38"/>
      <p:italic r:id="rId39"/>
      <p:boldItalic r:id="rId40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45D"/>
    <a:srgbClr val="285780"/>
    <a:srgbClr val="9FC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1CEA3-DB72-457B-91D1-F24ABC87EAF8}" type="datetimeFigureOut">
              <a:rPr lang="hu-HU" smtClean="0"/>
              <a:t>2024. 09. 01.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8ABDC-87E5-49CC-92EF-A0653DB60F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7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66BC-BD7E-4B86-9433-91DF7EEE27E0}" type="datetime1">
              <a:rPr lang="hu-HU" smtClean="0"/>
              <a:t>2024. 09. 01.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811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C85E-EC7F-4997-8AFA-73ECC72AA1D8}" type="datetime1">
              <a:rPr lang="hu-HU" smtClean="0"/>
              <a:t>2024. 09. 01.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5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3A98-EF66-4133-8153-8BDC477B242C}" type="datetime1">
              <a:rPr lang="hu-HU" smtClean="0"/>
              <a:t>2024. 09. 01.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87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D682-61DB-4628-BA12-2795A967E305}" type="datetime1">
              <a:rPr lang="hu-HU" smtClean="0"/>
              <a:t>2024. 09. 01.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4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548-224C-4941-ACA2-F44416598A95}" type="datetime1">
              <a:rPr lang="hu-HU" smtClean="0"/>
              <a:t>2024. 09. 01.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79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EB39-F32D-4261-9CC9-7F622AD9AEDD}" type="datetime1">
              <a:rPr lang="hu-HU" smtClean="0"/>
              <a:t>2024. 09. 01.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662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AC32-EE36-4BD6-AB00-037FF8F7E802}" type="datetime1">
              <a:rPr lang="hu-HU" smtClean="0"/>
              <a:t>2024. 09. 01.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10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BDE7-C93E-4EE7-A0C2-8C175186ED0C}" type="datetime1">
              <a:rPr lang="hu-HU" smtClean="0"/>
              <a:t>2024. 09. 01.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281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EEFD-7F60-4471-8186-A97B65E33ABB}" type="datetime1">
              <a:rPr lang="hu-HU" smtClean="0"/>
              <a:t>2024. 09. 01.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017B-2961-4FED-A865-D2A287D4EF03}" type="datetime1">
              <a:rPr lang="hu-HU" smtClean="0"/>
              <a:t>2024. 09. 01.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72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02F-9F7C-4D68-830C-99698423A56D}" type="datetime1">
              <a:rPr lang="hu-HU" smtClean="0"/>
              <a:t>2024. 09. 01.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78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90E7-437C-42CE-BD51-2AD8EC9694D4}" type="datetime1">
              <a:rPr lang="hu-HU" smtClean="0"/>
              <a:t>2024. 09. 01.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18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ek.uni-pannon.hu/index.php/hu/hallgatoknak-zek-2/dokumentumok-hallgatoknak/tantervek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ptun-ws01.uni-pannon.hu/hallgato/login.asp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i.uni-pannon.hu/hallgatoknak/szabalyzatok" TargetMode="External"/><Relationship Id="rId4" Type="http://schemas.openxmlformats.org/officeDocument/2006/relationships/hyperlink" Target="https://zek.uni-pannon.hu/index.php/hu/hallgatoknak-zek-2/dokumentumok-hallgatoknak/tantervek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i.uni-pannon.hu/dokumentumok-kezelese/hkr/209-gyujtoszamla-kisokos-20230502/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53844" y="0"/>
            <a:ext cx="9484311" cy="26056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4800" b="1" dirty="0">
                <a:solidFill>
                  <a:srgbClr val="3A445D"/>
                </a:solidFill>
                <a:latin typeface="Raleway" pitchFamily="2" charset="-18"/>
                <a:cs typeface="Segoe UI" panose="020B0502040204020203" pitchFamily="34" charset="0"/>
              </a:rPr>
              <a:t>PANNON EGYETEM</a:t>
            </a:r>
            <a:br>
              <a:rPr lang="hu-HU" sz="4800" b="1" dirty="0">
                <a:solidFill>
                  <a:srgbClr val="3A445D"/>
                </a:solidFill>
                <a:latin typeface="Raleway" pitchFamily="2" charset="-18"/>
                <a:cs typeface="Segoe UI" panose="020B0502040204020203" pitchFamily="34" charset="0"/>
              </a:rPr>
            </a:br>
            <a:r>
              <a:rPr lang="hu-HU" sz="3600" b="1" dirty="0">
                <a:solidFill>
                  <a:srgbClr val="3A445D"/>
                </a:solidFill>
                <a:latin typeface="Raleway" pitchFamily="2" charset="-18"/>
                <a:cs typeface="Segoe UI" panose="020B0502040204020203" pitchFamily="34" charset="0"/>
              </a:rPr>
              <a:t>ZALAEGERSZEGI EGYETEMI KÖZPONT</a:t>
            </a:r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6DD285AD-391A-B4DA-E550-B91366693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9793" y="262849"/>
            <a:ext cx="1037307" cy="1020441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2700BEA-9651-69D3-E37D-B539B2E29A7C}"/>
              </a:ext>
            </a:extLst>
          </p:cNvPr>
          <p:cNvSpPr txBox="1">
            <a:spLocks/>
          </p:cNvSpPr>
          <p:nvPr/>
        </p:nvSpPr>
        <p:spPr>
          <a:xfrm>
            <a:off x="0" y="2816526"/>
            <a:ext cx="12192000" cy="17465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>
                <a:latin typeface="Garamond" panose="02020404030301010803" pitchFamily="18" charset="0"/>
              </a:rPr>
              <a:t>Oktatásszervezési információk</a:t>
            </a:r>
            <a:br>
              <a:rPr lang="hu-HU" sz="3600" dirty="0">
                <a:latin typeface="Garamond" panose="02020404030301010803" pitchFamily="18" charset="0"/>
              </a:rPr>
            </a:br>
            <a:r>
              <a:rPr lang="hu-HU" sz="3600" dirty="0">
                <a:latin typeface="Garamond" panose="02020404030301010803" pitchFamily="18" charset="0"/>
              </a:rPr>
              <a:t>2024. szeptember 2.</a:t>
            </a:r>
          </a:p>
        </p:txBody>
      </p:sp>
      <p:sp>
        <p:nvSpPr>
          <p:cNvPr id="4" name="Alcím 2">
            <a:extLst>
              <a:ext uri="{FF2B5EF4-FFF2-40B4-BE49-F238E27FC236}">
                <a16:creationId xmlns:a16="http://schemas.microsoft.com/office/drawing/2014/main" id="{28B13C43-11D1-C238-58EA-8719652D9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7731" y="4563122"/>
            <a:ext cx="7376536" cy="1655762"/>
          </a:xfrm>
        </p:spPr>
        <p:txBody>
          <a:bodyPr anchor="ctr">
            <a:normAutofit/>
          </a:bodyPr>
          <a:lstStyle/>
          <a:p>
            <a:r>
              <a:rPr lang="hu-HU" sz="2000" dirty="0">
                <a:latin typeface="Garamond" panose="02020404030301010803" pitchFamily="18" charset="0"/>
              </a:rPr>
              <a:t>Dr. Joó István PhD</a:t>
            </a:r>
          </a:p>
          <a:p>
            <a:r>
              <a:rPr lang="hu-HU" sz="2000" dirty="0">
                <a:latin typeface="Garamond" panose="02020404030301010803" pitchFamily="18" charset="0"/>
              </a:rPr>
              <a:t>GKZ oktatási dékánhelyettes</a:t>
            </a:r>
          </a:p>
          <a:p>
            <a:endParaRPr lang="hu-HU" sz="2000" dirty="0">
              <a:latin typeface="Garamond" panose="02020404030301010803" pitchFamily="18" charset="0"/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B92D20C-C149-953A-D7C6-7DE0810A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244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Kreditrendszer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6" name="Tartalom helye 1">
            <a:extLst>
              <a:ext uri="{FF2B5EF4-FFF2-40B4-BE49-F238E27FC236}">
                <a16:creationId xmlns:a16="http://schemas.microsoft.com/office/drawing/2014/main" id="{931F0C15-E0A1-7AFB-53EA-7680B0826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59" y="1592161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hu-HU" sz="2400" dirty="0">
                <a:solidFill>
                  <a:srgbClr val="3A445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Kreditrendszer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hu-HU" b="1" dirty="0">
                <a:solidFill>
                  <a:srgbClr val="3A445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mintatanterv</a:t>
            </a:r>
            <a:r>
              <a:rPr lang="hu-HU" dirty="0">
                <a:solidFill>
                  <a:srgbClr val="3A445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elvárásai: ideális haladás / előkövetelmények - </a:t>
            </a:r>
            <a:r>
              <a:rPr lang="hu-HU" dirty="0">
                <a:solidFill>
                  <a:srgbClr val="3A445D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https://zek.uni-pannon.hu/index.php/hu/hallgatoknak-zek-2/dokumentumok-hallgatoknak/tantervek.html</a:t>
            </a:r>
            <a:r>
              <a:rPr lang="hu-HU" dirty="0">
                <a:solidFill>
                  <a:srgbClr val="3A445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hu-HU" b="1" dirty="0">
                <a:solidFill>
                  <a:srgbClr val="3A445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tárgytípusok: </a:t>
            </a:r>
            <a:r>
              <a:rPr lang="hu-HU" dirty="0">
                <a:solidFill>
                  <a:srgbClr val="3A445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kötelező / kötelezően választható / szabadon választható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hu-HU" b="1" dirty="0">
                <a:solidFill>
                  <a:srgbClr val="3A445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átlagok: </a:t>
            </a:r>
            <a:r>
              <a:rPr lang="hu-HU" dirty="0">
                <a:solidFill>
                  <a:srgbClr val="3A445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kreditindex és súlyozott átlag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hu-HU" b="1" dirty="0">
                <a:solidFill>
                  <a:srgbClr val="3A445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követelménytípusok</a:t>
            </a:r>
            <a:r>
              <a:rPr lang="hu-HU" dirty="0">
                <a:solidFill>
                  <a:srgbClr val="3A445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(K, V, É, F) és a megajánlott jegy – következő dián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hu-HU" b="1" dirty="0">
                <a:solidFill>
                  <a:srgbClr val="3A445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nem teljesített tárgyak </a:t>
            </a:r>
            <a:r>
              <a:rPr lang="hu-HU" dirty="0">
                <a:solidFill>
                  <a:srgbClr val="3A445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(újrafelvétel, tárgynemteljesítési díj)</a:t>
            </a:r>
          </a:p>
          <a:p>
            <a:endParaRPr lang="hu-HU" sz="3200" dirty="0">
              <a:solidFill>
                <a:srgbClr val="3A445D"/>
              </a:solidFill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1A0043F9-5F81-326A-471D-0F2C482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746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Követelménytípusok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7" name="Tartalom helye 1">
            <a:extLst>
              <a:ext uri="{FF2B5EF4-FFF2-40B4-BE49-F238E27FC236}">
                <a16:creationId xmlns:a16="http://schemas.microsoft.com/office/drawing/2014/main" id="{C9F4CC12-7A36-B978-9ABE-4AF8FB05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70" y="1143105"/>
            <a:ext cx="11503628" cy="4351338"/>
          </a:xfrm>
        </p:spPr>
        <p:txBody>
          <a:bodyPr>
            <a:normAutofit lnSpcReduction="10000"/>
          </a:bodyPr>
          <a:lstStyle/>
          <a:p>
            <a:pPr marL="363538" indent="-363538">
              <a:tabLst>
                <a:tab pos="444500" algn="l"/>
              </a:tabLst>
              <a:defRPr/>
            </a:pPr>
            <a:r>
              <a:rPr lang="hu-HU" b="1" dirty="0">
                <a:solidFill>
                  <a:srgbClr val="3A445D"/>
                </a:solidFill>
              </a:rPr>
              <a:t>aláírás (A): </a:t>
            </a:r>
            <a:r>
              <a:rPr lang="hu-HU" dirty="0">
                <a:solidFill>
                  <a:srgbClr val="3A445D"/>
                </a:solidFill>
              </a:rPr>
              <a:t>aláírási feltételeknek megfelelően</a:t>
            </a:r>
            <a:endParaRPr lang="hu-HU" b="1" dirty="0">
              <a:solidFill>
                <a:srgbClr val="3A445D"/>
              </a:solidFill>
            </a:endParaRPr>
          </a:p>
          <a:p>
            <a:pPr marL="363538" indent="-363538">
              <a:defRPr/>
            </a:pPr>
            <a:r>
              <a:rPr lang="hu-HU" b="1" dirty="0">
                <a:solidFill>
                  <a:srgbClr val="3A445D"/>
                </a:solidFill>
              </a:rPr>
              <a:t>évközi jegy (É): </a:t>
            </a:r>
            <a:r>
              <a:rPr lang="hu-HU" dirty="0">
                <a:solidFill>
                  <a:srgbClr val="3A445D"/>
                </a:solidFill>
              </a:rPr>
              <a:t>szorgalmi időszakban megszerezhető jegy, </a:t>
            </a:r>
            <a:r>
              <a:rPr lang="hu-HU" dirty="0" err="1">
                <a:solidFill>
                  <a:srgbClr val="3A445D"/>
                </a:solidFill>
              </a:rPr>
              <a:t>zh</a:t>
            </a:r>
            <a:r>
              <a:rPr lang="hu-HU" dirty="0">
                <a:solidFill>
                  <a:srgbClr val="3A445D"/>
                </a:solidFill>
              </a:rPr>
              <a:t>-k, beszámolók, beadott feladatok stb. alapján szorgalmi időszak után </a:t>
            </a:r>
            <a:r>
              <a:rPr lang="hu-HU" b="1" u="sng" dirty="0">
                <a:solidFill>
                  <a:srgbClr val="FF0000"/>
                </a:solidFill>
              </a:rPr>
              <a:t>pótlási, javítási lehetőség nélkül</a:t>
            </a:r>
          </a:p>
          <a:p>
            <a:pPr marL="363538" indent="-363538">
              <a:defRPr/>
            </a:pPr>
            <a:r>
              <a:rPr lang="hu-HU" b="1" dirty="0">
                <a:solidFill>
                  <a:srgbClr val="3A445D"/>
                </a:solidFill>
              </a:rPr>
              <a:t>folyamatos számonkérésű jegy (F): </a:t>
            </a:r>
            <a:r>
              <a:rPr lang="hu-HU" dirty="0">
                <a:solidFill>
                  <a:srgbClr val="3A445D"/>
                </a:solidFill>
              </a:rPr>
              <a:t>szorgalmi időszakban megszerezhető jegy, </a:t>
            </a:r>
            <a:r>
              <a:rPr lang="hu-HU" dirty="0" err="1">
                <a:solidFill>
                  <a:srgbClr val="3A445D"/>
                </a:solidFill>
              </a:rPr>
              <a:t>zh</a:t>
            </a:r>
            <a:r>
              <a:rPr lang="hu-HU" dirty="0">
                <a:solidFill>
                  <a:srgbClr val="3A445D"/>
                </a:solidFill>
              </a:rPr>
              <a:t>-k, beszámolók, beadott feladatok stb. alapján</a:t>
            </a:r>
          </a:p>
          <a:p>
            <a:pPr marL="363538" indent="0">
              <a:buFontTx/>
              <a:buNone/>
              <a:defRPr/>
            </a:pPr>
            <a:r>
              <a:rPr lang="hu-HU" dirty="0">
                <a:solidFill>
                  <a:srgbClr val="3A445D"/>
                </a:solidFill>
              </a:rPr>
              <a:t>vizsgaidőszakban </a:t>
            </a:r>
            <a:r>
              <a:rPr lang="hu-HU" b="1" u="sng" dirty="0">
                <a:solidFill>
                  <a:srgbClr val="FF0000"/>
                </a:solidFill>
              </a:rPr>
              <a:t>egyszeri pótlási, javítási lehetőség</a:t>
            </a:r>
            <a:r>
              <a:rPr lang="hu-HU" b="1" dirty="0">
                <a:solidFill>
                  <a:srgbClr val="FF0000"/>
                </a:solidFill>
              </a:rPr>
              <a:t>gel</a:t>
            </a:r>
          </a:p>
          <a:p>
            <a:pPr marL="363538" indent="-363538"/>
            <a:r>
              <a:rPr lang="hu-HU" altLang="hu-HU" b="1" dirty="0">
                <a:solidFill>
                  <a:srgbClr val="3A445D"/>
                </a:solidFill>
              </a:rPr>
              <a:t>kollokvium jegy (K): </a:t>
            </a:r>
            <a:r>
              <a:rPr lang="hu-HU" altLang="hu-HU" dirty="0">
                <a:solidFill>
                  <a:srgbClr val="3A445D"/>
                </a:solidFill>
              </a:rPr>
              <a:t>vizsgán megszerezhető jegy</a:t>
            </a:r>
          </a:p>
          <a:p>
            <a:pPr marL="363538" indent="-363538"/>
            <a:r>
              <a:rPr lang="hu-HU" altLang="hu-HU" b="1" dirty="0">
                <a:solidFill>
                  <a:srgbClr val="3A445D"/>
                </a:solidFill>
              </a:rPr>
              <a:t>vizsga jegy (V): </a:t>
            </a:r>
            <a:r>
              <a:rPr lang="hu-HU" altLang="hu-HU" dirty="0">
                <a:solidFill>
                  <a:srgbClr val="3A445D"/>
                </a:solidFill>
              </a:rPr>
              <a:t>a jegy kialakításának módja kombinált: szorgalmi időszakban teljesítendő feladatok, </a:t>
            </a:r>
            <a:r>
              <a:rPr lang="hu-HU" altLang="hu-HU" dirty="0" err="1">
                <a:solidFill>
                  <a:srgbClr val="3A445D"/>
                </a:solidFill>
              </a:rPr>
              <a:t>zh</a:t>
            </a:r>
            <a:r>
              <a:rPr lang="hu-HU" altLang="hu-HU" dirty="0">
                <a:solidFill>
                  <a:srgbClr val="3A445D"/>
                </a:solidFill>
              </a:rPr>
              <a:t>-k, stb. és vizsga alapján</a:t>
            </a:r>
            <a:endParaRPr lang="hu-HU" altLang="hu-HU" b="1" dirty="0">
              <a:solidFill>
                <a:srgbClr val="3A445D"/>
              </a:solidFill>
            </a:endParaRPr>
          </a:p>
          <a:p>
            <a:endParaRPr lang="hu-HU" dirty="0">
              <a:solidFill>
                <a:srgbClr val="3A445D"/>
              </a:solidFill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B0E13643-797B-3022-79C3-A41F636F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3287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Milyen beosztás szerint tanulunk?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7" name="Tartalom helye 1">
            <a:extLst>
              <a:ext uri="{FF2B5EF4-FFF2-40B4-BE49-F238E27FC236}">
                <a16:creationId xmlns:a16="http://schemas.microsoft.com/office/drawing/2014/main" id="{24CA34E3-60A1-FD67-FB53-78ACA0487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923" y="1767259"/>
            <a:ext cx="10844720" cy="4351338"/>
          </a:xfrm>
        </p:spPr>
        <p:txBody>
          <a:bodyPr/>
          <a:lstStyle/>
          <a:p>
            <a:pPr>
              <a:defRPr/>
            </a:pPr>
            <a:r>
              <a:rPr lang="hu-HU" altLang="hu-HU" dirty="0">
                <a:solidFill>
                  <a:srgbClr val="3A445D"/>
                </a:solidFill>
              </a:rPr>
              <a:t>14 hét tanulmányi hét, </a:t>
            </a:r>
            <a:r>
              <a:rPr lang="hu-HU" altLang="hu-HU" b="1" dirty="0">
                <a:solidFill>
                  <a:srgbClr val="3A445D"/>
                </a:solidFill>
              </a:rPr>
              <a:t>szorgalmi időszak </a:t>
            </a:r>
            <a:r>
              <a:rPr lang="hu-HU" altLang="hu-HU" dirty="0">
                <a:solidFill>
                  <a:srgbClr val="3A445D"/>
                </a:solidFill>
              </a:rPr>
              <a:t>(előadások, gyakorlatok, zárthelyi dolgozatok): 2024.09.09. – 2024.12.13.</a:t>
            </a:r>
          </a:p>
          <a:p>
            <a:pPr>
              <a:defRPr/>
            </a:pPr>
            <a:endParaRPr lang="hu-HU" altLang="hu-HU" dirty="0">
              <a:solidFill>
                <a:srgbClr val="3A445D"/>
              </a:solidFill>
            </a:endParaRPr>
          </a:p>
          <a:p>
            <a:pPr>
              <a:defRPr/>
            </a:pPr>
            <a:r>
              <a:rPr lang="hu-HU" altLang="hu-HU" dirty="0">
                <a:solidFill>
                  <a:srgbClr val="3A445D"/>
                </a:solidFill>
              </a:rPr>
              <a:t>Egy tanóra 2*45 perc (szünet nélkül) </a:t>
            </a:r>
          </a:p>
          <a:p>
            <a:pPr marL="0" indent="0">
              <a:buNone/>
              <a:defRPr/>
            </a:pPr>
            <a:r>
              <a:rPr lang="hu-HU" altLang="hu-HU" dirty="0">
                <a:solidFill>
                  <a:srgbClr val="3A445D"/>
                </a:solidFill>
              </a:rPr>
              <a:t>	</a:t>
            </a:r>
          </a:p>
          <a:p>
            <a:pPr>
              <a:defRPr/>
            </a:pPr>
            <a:r>
              <a:rPr lang="hu-HU" altLang="hu-HU" dirty="0">
                <a:solidFill>
                  <a:srgbClr val="3A445D"/>
                </a:solidFill>
              </a:rPr>
              <a:t>6 hét </a:t>
            </a:r>
            <a:r>
              <a:rPr lang="hu-HU" altLang="hu-HU" b="1" dirty="0">
                <a:solidFill>
                  <a:srgbClr val="3A445D"/>
                </a:solidFill>
              </a:rPr>
              <a:t>vizsgaidőszak </a:t>
            </a:r>
            <a:r>
              <a:rPr lang="hu-HU" altLang="hu-HU" dirty="0">
                <a:solidFill>
                  <a:srgbClr val="3A445D"/>
                </a:solidFill>
              </a:rPr>
              <a:t>(írásbeli, szóbeli vizsgák) : 2024.12.14. – 2025.01.24.</a:t>
            </a:r>
          </a:p>
          <a:p>
            <a:pPr>
              <a:defRPr/>
            </a:pPr>
            <a:endParaRPr lang="hu-HU" altLang="hu-HU" dirty="0">
              <a:solidFill>
                <a:srgbClr val="3A445D"/>
              </a:solidFill>
            </a:endParaRPr>
          </a:p>
          <a:p>
            <a:endParaRPr lang="hu-HU" dirty="0">
              <a:solidFill>
                <a:srgbClr val="3A445D"/>
              </a:solidFill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D3074008-17B1-27B3-5D92-8DF6B9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6116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Ez azt jelenti, hogy….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6" name="Tartalom helye 1">
            <a:extLst>
              <a:ext uri="{FF2B5EF4-FFF2-40B4-BE49-F238E27FC236}">
                <a16:creationId xmlns:a16="http://schemas.microsoft.com/office/drawing/2014/main" id="{2C29AA9C-D1E9-072B-1B3B-8C3AD2A6B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003" y="1465262"/>
            <a:ext cx="10199255" cy="4351338"/>
          </a:xfrm>
        </p:spPr>
        <p:txBody>
          <a:bodyPr/>
          <a:lstStyle/>
          <a:p>
            <a:pPr>
              <a:defRPr/>
            </a:pPr>
            <a:r>
              <a:rPr lang="hu-HU" altLang="hu-HU" b="1" dirty="0">
                <a:solidFill>
                  <a:srgbClr val="3A445D"/>
                </a:solidFill>
              </a:rPr>
              <a:t>több hét is eltelik számonkérés nélkül.</a:t>
            </a:r>
          </a:p>
          <a:p>
            <a:endParaRPr lang="hu-HU" dirty="0">
              <a:solidFill>
                <a:srgbClr val="3A445D"/>
              </a:solidFill>
            </a:endParaRPr>
          </a:p>
        </p:txBody>
      </p:sp>
      <p:pic>
        <p:nvPicPr>
          <p:cNvPr id="8" name="Kép 4">
            <a:extLst>
              <a:ext uri="{FF2B5EF4-FFF2-40B4-BE49-F238E27FC236}">
                <a16:creationId xmlns:a16="http://schemas.microsoft.com/office/drawing/2014/main" id="{ED640747-3E2A-ACA2-30E9-E03F1F71E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28" y="2033728"/>
            <a:ext cx="36210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2CAEF5D-ED2E-E1EE-F028-670823A59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953" y="4771301"/>
            <a:ext cx="7488237" cy="720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alt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 ez veszélyes!!!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hu-HU" altLang="hu-HU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dirty="0">
              <a:ln>
                <a:noFill/>
              </a:ln>
              <a:solidFill>
                <a:srgbClr val="011839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dirty="0">
              <a:ln>
                <a:noFill/>
              </a:ln>
              <a:solidFill>
                <a:srgbClr val="011839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BF524CEB-3DE9-CB2B-B368-6A28E629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081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Miért?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5" name="Tartalom helye 1">
            <a:extLst>
              <a:ext uri="{FF2B5EF4-FFF2-40B4-BE49-F238E27FC236}">
                <a16:creationId xmlns:a16="http://schemas.microsoft.com/office/drawing/2014/main" id="{25AAE2FE-C117-CCD4-D6AA-469E932A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986" y="1475431"/>
            <a:ext cx="10199255" cy="4351338"/>
          </a:xfrm>
        </p:spPr>
        <p:txBody>
          <a:bodyPr/>
          <a:lstStyle/>
          <a:p>
            <a:pPr>
              <a:defRPr/>
            </a:pPr>
            <a:r>
              <a:rPr lang="hu-HU" altLang="hu-HU" b="1" dirty="0">
                <a:solidFill>
                  <a:srgbClr val="3A445D"/>
                </a:solidFill>
              </a:rPr>
              <a:t>Mert sokkal több a tananyag, mint középiskolában.</a:t>
            </a:r>
          </a:p>
          <a:p>
            <a:pPr>
              <a:defRPr/>
            </a:pPr>
            <a:r>
              <a:rPr lang="hu-HU" altLang="hu-HU" b="1" dirty="0">
                <a:solidFill>
                  <a:srgbClr val="3A445D"/>
                </a:solidFill>
              </a:rPr>
              <a:t>A tananyagok (szakmai) nyelvezete sokszor nem könnyű.</a:t>
            </a:r>
          </a:p>
          <a:p>
            <a:pPr>
              <a:defRPr/>
            </a:pPr>
            <a:r>
              <a:rPr lang="hu-HU" altLang="hu-HU" b="1" dirty="0">
                <a:solidFill>
                  <a:srgbClr val="3A445D"/>
                </a:solidFill>
              </a:rPr>
              <a:t>Mert a feltöltött tananyagok a legtöbb esetben vázlatosak.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endParaRPr lang="hu-HU" altLang="hu-HU" b="1" dirty="0">
              <a:solidFill>
                <a:srgbClr val="3A445D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endParaRPr lang="hu-HU" altLang="hu-HU" b="1" dirty="0">
              <a:solidFill>
                <a:srgbClr val="3A445D"/>
              </a:solidFill>
            </a:endParaRPr>
          </a:p>
          <a:p>
            <a:endParaRPr lang="hu-HU" dirty="0">
              <a:solidFill>
                <a:srgbClr val="3A445D"/>
              </a:solidFill>
            </a:endParaRPr>
          </a:p>
        </p:txBody>
      </p:sp>
      <p:sp>
        <p:nvSpPr>
          <p:cNvPr id="7" name="Átellenes sarkain levágott téglalap 6">
            <a:extLst>
              <a:ext uri="{FF2B5EF4-FFF2-40B4-BE49-F238E27FC236}">
                <a16:creationId xmlns:a16="http://schemas.microsoft.com/office/drawing/2014/main" id="{CD58C8B8-92A6-8812-FF22-A7D83856EEF2}"/>
              </a:ext>
            </a:extLst>
          </p:cNvPr>
          <p:cNvSpPr/>
          <p:nvPr/>
        </p:nvSpPr>
        <p:spPr>
          <a:xfrm>
            <a:off x="2621736" y="3261621"/>
            <a:ext cx="6480175" cy="2052637"/>
          </a:xfrm>
          <a:prstGeom prst="snip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3A445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Több hét kihagyás után nehezebben értelmezhetők a tananyagok még akkor is, ha a hallgató azokat órán kijegyzetelte.</a:t>
            </a:r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06F60853-654E-3BC2-8375-E3111F5C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33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Miért?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8" name="Tartalom helye 1">
            <a:extLst>
              <a:ext uri="{FF2B5EF4-FFF2-40B4-BE49-F238E27FC236}">
                <a16:creationId xmlns:a16="http://schemas.microsoft.com/office/drawing/2014/main" id="{762AADAF-50F0-4268-AC83-A0356235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259" y="2094688"/>
            <a:ext cx="10199255" cy="312896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hu-HU" altLang="hu-HU" sz="3600" b="1" dirty="0">
                <a:solidFill>
                  <a:srgbClr val="3A445D"/>
                </a:solidFill>
              </a:rPr>
              <a:t>Az évközi dolgozatok/vizsgadolgozatok elfogadásához a legtöbbször 50 illetve 60% szükséges.</a:t>
            </a:r>
          </a:p>
          <a:p>
            <a:pPr algn="ctr" eaLnBrk="1" hangingPunct="1">
              <a:buFont typeface="Wingdings" panose="05000000000000000000" pitchFamily="2" charset="2"/>
              <a:buChar char="ü"/>
              <a:defRPr/>
            </a:pPr>
            <a:endParaRPr lang="hu-HU" altLang="hu-HU" sz="3600" b="1" dirty="0">
              <a:solidFill>
                <a:srgbClr val="3A445D"/>
              </a:solidFill>
            </a:endParaRPr>
          </a:p>
          <a:p>
            <a:pPr algn="ctr" eaLnBrk="1" hangingPunct="1">
              <a:buFont typeface="Wingdings" panose="05000000000000000000" pitchFamily="2" charset="2"/>
              <a:buChar char="ü"/>
              <a:defRPr/>
            </a:pPr>
            <a:endParaRPr lang="hu-HU" altLang="hu-HU" sz="3600" b="1" dirty="0">
              <a:solidFill>
                <a:srgbClr val="3A445D"/>
              </a:solidFill>
            </a:endParaRPr>
          </a:p>
          <a:p>
            <a:pPr algn="ctr"/>
            <a:endParaRPr lang="hu-HU" sz="3600" dirty="0">
              <a:solidFill>
                <a:srgbClr val="3A445D"/>
              </a:solidFill>
            </a:endParaRP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28A25D6-35FF-A364-D12F-C83AC786F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7200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Miért? – szűrőfeltételek HKR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28A25D6-35FF-A364-D12F-C83AC786F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16</a:t>
            </a:fld>
            <a:endParaRPr lang="hu-HU"/>
          </a:p>
        </p:txBody>
      </p:sp>
      <p:sp>
        <p:nvSpPr>
          <p:cNvPr id="6" name="Tartalom helye 1">
            <a:extLst>
              <a:ext uri="{FF2B5EF4-FFF2-40B4-BE49-F238E27FC236}">
                <a16:creationId xmlns:a16="http://schemas.microsoft.com/office/drawing/2014/main" id="{F91D7BBD-5E9E-EB58-6F04-A35FFC44D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986" y="1475431"/>
            <a:ext cx="10199255" cy="4351338"/>
          </a:xfrm>
        </p:spPr>
        <p:txBody>
          <a:bodyPr/>
          <a:lstStyle/>
          <a:p>
            <a:pPr>
              <a:defRPr/>
            </a:pPr>
            <a:r>
              <a:rPr lang="hu-HU" altLang="hu-HU" b="1" dirty="0">
                <a:solidFill>
                  <a:srgbClr val="3A445D"/>
                </a:solidFill>
              </a:rPr>
              <a:t>A mintatanterv első félévének kötelező tárgyait az első 3 aktív félévben kell teljesíteni.</a:t>
            </a:r>
          </a:p>
          <a:p>
            <a:pPr>
              <a:defRPr/>
            </a:pPr>
            <a:r>
              <a:rPr lang="hu-HU" altLang="hu-HU" b="1" dirty="0">
                <a:solidFill>
                  <a:srgbClr val="FF0000"/>
                </a:solidFill>
              </a:rPr>
              <a:t>TOVÁBBÁ</a:t>
            </a:r>
            <a:r>
              <a:rPr lang="hu-HU" altLang="hu-HU" b="1" dirty="0">
                <a:solidFill>
                  <a:srgbClr val="3A445D"/>
                </a:solidFill>
              </a:rPr>
              <a:t> a 3. aktív félév végéig :</a:t>
            </a:r>
          </a:p>
          <a:p>
            <a:pPr lvl="1">
              <a:defRPr/>
            </a:pPr>
            <a:r>
              <a:rPr lang="hu-HU" altLang="hu-HU" b="1" dirty="0">
                <a:solidFill>
                  <a:srgbClr val="3A445D"/>
                </a:solidFill>
              </a:rPr>
              <a:t>GAZDÁSZ képzésnél min. 45 kredit teljesítése</a:t>
            </a:r>
          </a:p>
          <a:p>
            <a:pPr lvl="1">
              <a:defRPr/>
            </a:pPr>
            <a:r>
              <a:rPr lang="hu-HU" altLang="hu-HU" b="1" dirty="0">
                <a:solidFill>
                  <a:srgbClr val="3A445D"/>
                </a:solidFill>
              </a:rPr>
              <a:t>MÉRNÖKI képzésnél min. 40 kredit teljesítése</a:t>
            </a:r>
          </a:p>
          <a:p>
            <a:pPr>
              <a:defRPr/>
            </a:pPr>
            <a:r>
              <a:rPr lang="hu-HU" altLang="hu-HU" b="1" dirty="0">
                <a:solidFill>
                  <a:srgbClr val="FF0000"/>
                </a:solidFill>
              </a:rPr>
              <a:t>TOVÁBBÁ</a:t>
            </a:r>
            <a:r>
              <a:rPr lang="hu-HU" altLang="hu-HU" b="1" dirty="0">
                <a:solidFill>
                  <a:srgbClr val="3A445D"/>
                </a:solidFill>
              </a:rPr>
              <a:t> az 5. aktív félév végéig :</a:t>
            </a:r>
          </a:p>
          <a:p>
            <a:pPr lvl="1">
              <a:defRPr/>
            </a:pPr>
            <a:r>
              <a:rPr lang="hu-HU" altLang="hu-HU" b="1" dirty="0">
                <a:solidFill>
                  <a:srgbClr val="3A445D"/>
                </a:solidFill>
              </a:rPr>
              <a:t>GAZDINFO </a:t>
            </a:r>
            <a:r>
              <a:rPr lang="hu-HU" altLang="hu-HU" b="1" dirty="0" err="1">
                <a:solidFill>
                  <a:srgbClr val="3A445D"/>
                </a:solidFill>
              </a:rPr>
              <a:t>BsC</a:t>
            </a:r>
            <a:r>
              <a:rPr lang="hu-HU" altLang="hu-HU" b="1" dirty="0">
                <a:solidFill>
                  <a:srgbClr val="3A445D"/>
                </a:solidFill>
              </a:rPr>
              <a:t> képzésnél min. 75 kredit teljesítése</a:t>
            </a:r>
          </a:p>
          <a:p>
            <a:pPr lvl="1">
              <a:defRPr/>
            </a:pPr>
            <a:endParaRPr lang="hu-HU" altLang="hu-HU" b="1" dirty="0">
              <a:solidFill>
                <a:srgbClr val="3A445D"/>
              </a:solidFill>
            </a:endParaRPr>
          </a:p>
          <a:p>
            <a:pPr>
              <a:defRPr/>
            </a:pPr>
            <a:endParaRPr lang="hu-HU" altLang="hu-HU" b="1" dirty="0">
              <a:solidFill>
                <a:srgbClr val="3A445D"/>
              </a:solidFill>
            </a:endParaRPr>
          </a:p>
          <a:p>
            <a:pPr lvl="1">
              <a:defRPr/>
            </a:pPr>
            <a:endParaRPr lang="hu-HU" altLang="hu-HU" b="1" dirty="0">
              <a:solidFill>
                <a:srgbClr val="3A445D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endParaRPr lang="hu-HU" altLang="hu-HU" b="1" dirty="0">
              <a:solidFill>
                <a:srgbClr val="3A445D"/>
              </a:solidFill>
            </a:endParaRPr>
          </a:p>
          <a:p>
            <a:endParaRPr lang="hu-HU" dirty="0">
              <a:solidFill>
                <a:srgbClr val="3A44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66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FONTOS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6" name="Tartalom helye 2">
            <a:extLst>
              <a:ext uri="{FF2B5EF4-FFF2-40B4-BE49-F238E27FC236}">
                <a16:creationId xmlns:a16="http://schemas.microsoft.com/office/drawing/2014/main" id="{83339EC8-8EF1-7A60-BD3D-6B4A2AF23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31" y="1553251"/>
            <a:ext cx="10515600" cy="4351338"/>
          </a:xfrm>
        </p:spPr>
        <p:txBody>
          <a:bodyPr/>
          <a:lstStyle/>
          <a:p>
            <a:r>
              <a:rPr lang="hu-HU" sz="3600" dirty="0">
                <a:solidFill>
                  <a:srgbClr val="EC7906"/>
                </a:solidFill>
              </a:rPr>
              <a:t>Ha az oktató 15 percig nem jön az órára, </a:t>
            </a:r>
            <a:r>
              <a:rPr lang="hu-HU" sz="3600" dirty="0">
                <a:solidFill>
                  <a:srgbClr val="3A445D"/>
                </a:solidFill>
              </a:rPr>
              <a:t>akkor kérjük jelezni a Tanulmányi Irodán.</a:t>
            </a:r>
          </a:p>
        </p:txBody>
      </p:sp>
      <p:pic>
        <p:nvPicPr>
          <p:cNvPr id="7" name="Picture 2" descr="http://www.parokia.hu/data/gallery/3282/pic_varakozas3.jpg">
            <a:extLst>
              <a:ext uri="{FF2B5EF4-FFF2-40B4-BE49-F238E27FC236}">
                <a16:creationId xmlns:a16="http://schemas.microsoft.com/office/drawing/2014/main" id="{5E5CDB02-2881-3A65-9F59-70979DEB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63" y="3156627"/>
            <a:ext cx="3659138" cy="252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FCEEA74-41DE-E1A1-EE4E-BA39A243F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9167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Egyetemista = Felnőtt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5" name="Tartalom helye 1">
            <a:extLst>
              <a:ext uri="{FF2B5EF4-FFF2-40B4-BE49-F238E27FC236}">
                <a16:creationId xmlns:a16="http://schemas.microsoft.com/office/drawing/2014/main" id="{FADDDE3D-1A51-4121-C154-53C7D4E88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372" y="1803842"/>
            <a:ext cx="10199255" cy="4061836"/>
          </a:xfrm>
        </p:spPr>
        <p:txBody>
          <a:bodyPr/>
          <a:lstStyle/>
          <a:p>
            <a:pPr>
              <a:defRPr/>
            </a:pPr>
            <a:r>
              <a:rPr lang="hu-HU" altLang="hu-HU" b="1" dirty="0">
                <a:solidFill>
                  <a:srgbClr val="3A445D"/>
                </a:solidFill>
              </a:rPr>
              <a:t>Önállóan kell intézni a tanulmányi ügyeket.</a:t>
            </a:r>
          </a:p>
          <a:p>
            <a:pPr>
              <a:defRPr/>
            </a:pPr>
            <a:r>
              <a:rPr lang="hu-HU" altLang="hu-HU" b="1" dirty="0">
                <a:solidFill>
                  <a:srgbClr val="3A445D"/>
                </a:solidFill>
              </a:rPr>
              <a:t>A </a:t>
            </a:r>
            <a:r>
              <a:rPr lang="hu-HU" altLang="hu-HU" b="1" dirty="0" err="1">
                <a:solidFill>
                  <a:srgbClr val="3A445D"/>
                </a:solidFill>
              </a:rPr>
              <a:t>Neptun</a:t>
            </a:r>
            <a:r>
              <a:rPr lang="hu-HU" altLang="hu-HU" b="1" dirty="0">
                <a:solidFill>
                  <a:srgbClr val="3A445D"/>
                </a:solidFill>
              </a:rPr>
              <a:t> üzeneteket figyelni kell.</a:t>
            </a:r>
          </a:p>
          <a:p>
            <a:pPr>
              <a:defRPr/>
            </a:pPr>
            <a:r>
              <a:rPr lang="hu-HU" altLang="hu-HU" b="1" dirty="0">
                <a:solidFill>
                  <a:srgbClr val="3A445D"/>
                </a:solidFill>
              </a:rPr>
              <a:t>A </a:t>
            </a:r>
            <a:r>
              <a:rPr lang="hu-HU" altLang="hu-HU" b="1" dirty="0" err="1">
                <a:solidFill>
                  <a:srgbClr val="3A445D"/>
                </a:solidFill>
              </a:rPr>
              <a:t>Moodle</a:t>
            </a:r>
            <a:r>
              <a:rPr lang="hu-HU" altLang="hu-HU" b="1" dirty="0">
                <a:solidFill>
                  <a:srgbClr val="3A445D"/>
                </a:solidFill>
              </a:rPr>
              <a:t> felületet figyelni kell.</a:t>
            </a:r>
          </a:p>
          <a:p>
            <a:pPr>
              <a:defRPr/>
            </a:pPr>
            <a:r>
              <a:rPr lang="hu-HU" altLang="hu-HU" b="1" dirty="0">
                <a:solidFill>
                  <a:srgbClr val="3A445D"/>
                </a:solidFill>
              </a:rPr>
              <a:t>A határidőket be kell tartani.</a:t>
            </a:r>
          </a:p>
          <a:p>
            <a:pPr>
              <a:defRPr/>
            </a:pPr>
            <a:r>
              <a:rPr lang="hu-HU" altLang="hu-HU" b="1" dirty="0">
                <a:solidFill>
                  <a:srgbClr val="3A445D"/>
                </a:solidFill>
              </a:rPr>
              <a:t>A szabályokat ismerni kell.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endParaRPr lang="hu-HU" altLang="hu-HU" b="1" dirty="0">
              <a:solidFill>
                <a:srgbClr val="3A445D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endParaRPr lang="hu-HU" altLang="hu-HU" b="1" dirty="0">
              <a:solidFill>
                <a:srgbClr val="3A445D"/>
              </a:solidFill>
            </a:endParaRPr>
          </a:p>
          <a:p>
            <a:endParaRPr lang="hu-HU" dirty="0">
              <a:solidFill>
                <a:srgbClr val="3A445D"/>
              </a:solidFill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10934898-F0A3-39DE-1DE9-59F524ED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9259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Hol intézhetem az ügyeimet?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17" name="Tartalom helye 5">
            <a:extLst>
              <a:ext uri="{FF2B5EF4-FFF2-40B4-BE49-F238E27FC236}">
                <a16:creationId xmlns:a16="http://schemas.microsoft.com/office/drawing/2014/main" id="{A73E4949-21A0-C0D1-C2A0-22D99274E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188" y="1257299"/>
            <a:ext cx="10260724" cy="401577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3A445D"/>
                </a:solidFill>
              </a:rPr>
              <a:t>Személyesen:</a:t>
            </a:r>
          </a:p>
          <a:p>
            <a:pPr lvl="1"/>
            <a:r>
              <a:rPr lang="hu-HU" dirty="0">
                <a:solidFill>
                  <a:srgbClr val="3A445D"/>
                </a:solidFill>
              </a:rPr>
              <a:t> „F” épület földszint –Tanulmányi Iroda </a:t>
            </a:r>
          </a:p>
          <a:p>
            <a:r>
              <a:rPr lang="hu-HU" b="1" dirty="0">
                <a:solidFill>
                  <a:srgbClr val="3A445D"/>
                </a:solidFill>
              </a:rPr>
              <a:t>On-line: </a:t>
            </a:r>
            <a:r>
              <a:rPr lang="hu-HU" b="1" dirty="0" err="1">
                <a:solidFill>
                  <a:srgbClr val="3A445D"/>
                </a:solidFill>
              </a:rPr>
              <a:t>Neptun</a:t>
            </a:r>
            <a:r>
              <a:rPr lang="hu-HU" b="1" dirty="0">
                <a:solidFill>
                  <a:srgbClr val="3A445D"/>
                </a:solidFill>
              </a:rPr>
              <a:t> ETR</a:t>
            </a:r>
          </a:p>
          <a:p>
            <a:pPr lvl="1"/>
            <a:r>
              <a:rPr lang="hu-HU" dirty="0">
                <a:solidFill>
                  <a:srgbClr val="3A445D"/>
                </a:solidFill>
              </a:rPr>
              <a:t>Kérvények</a:t>
            </a:r>
          </a:p>
          <a:p>
            <a:pPr lvl="1"/>
            <a:r>
              <a:rPr lang="hu-HU" dirty="0">
                <a:solidFill>
                  <a:srgbClr val="3A445D"/>
                </a:solidFill>
              </a:rPr>
              <a:t>Bejelentkezés/passziválás</a:t>
            </a:r>
          </a:p>
          <a:p>
            <a:pPr lvl="1"/>
            <a:r>
              <a:rPr lang="hu-HU" dirty="0">
                <a:solidFill>
                  <a:srgbClr val="3A445D"/>
                </a:solidFill>
              </a:rPr>
              <a:t>Tárgy/vizsgafelvétel</a:t>
            </a:r>
          </a:p>
          <a:p>
            <a:pPr lvl="1"/>
            <a:r>
              <a:rPr lang="hu-HU" dirty="0">
                <a:solidFill>
                  <a:srgbClr val="3A445D"/>
                </a:solidFill>
              </a:rPr>
              <a:t>Adatmódosítások, pénzügyek </a:t>
            </a:r>
          </a:p>
          <a:p>
            <a:r>
              <a:rPr lang="hu-HU" b="1" dirty="0">
                <a:solidFill>
                  <a:srgbClr val="3A445D"/>
                </a:solidFill>
              </a:rPr>
              <a:t>Weboldalon</a:t>
            </a:r>
          </a:p>
          <a:p>
            <a:pPr lvl="1"/>
            <a:r>
              <a:rPr lang="hu-HU" dirty="0">
                <a:solidFill>
                  <a:srgbClr val="3A445D"/>
                </a:solidFill>
              </a:rPr>
              <a:t>oi.uni-pannon.hu </a:t>
            </a:r>
          </a:p>
        </p:txBody>
      </p:sp>
      <p:sp>
        <p:nvSpPr>
          <p:cNvPr id="18" name="Dia számának helye 17">
            <a:extLst>
              <a:ext uri="{FF2B5EF4-FFF2-40B4-BE49-F238E27FC236}">
                <a16:creationId xmlns:a16="http://schemas.microsoft.com/office/drawing/2014/main" id="{1D092D07-9D0D-83F0-E655-E1DAA393C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475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Hova is kerültem?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Lekerekített téglalap 6">
            <a:extLst>
              <a:ext uri="{FF2B5EF4-FFF2-40B4-BE49-F238E27FC236}">
                <a16:creationId xmlns:a16="http://schemas.microsoft.com/office/drawing/2014/main" id="{9260AB40-8148-199F-9A0B-E74A48A695A9}"/>
              </a:ext>
            </a:extLst>
          </p:cNvPr>
          <p:cNvSpPr/>
          <p:nvPr/>
        </p:nvSpPr>
        <p:spPr>
          <a:xfrm>
            <a:off x="3890835" y="1977321"/>
            <a:ext cx="3476625" cy="12239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1183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Dékánhelyettesek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1183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01183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(Oktatási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183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dékánhelyettes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01183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)</a:t>
            </a:r>
          </a:p>
        </p:txBody>
      </p:sp>
      <p:sp>
        <p:nvSpPr>
          <p:cNvPr id="6" name="Lekerekített téglalap 7">
            <a:extLst>
              <a:ext uri="{FF2B5EF4-FFF2-40B4-BE49-F238E27FC236}">
                <a16:creationId xmlns:a16="http://schemas.microsoft.com/office/drawing/2014/main" id="{EC06904B-2E92-63FE-F077-E19EC491E368}"/>
              </a:ext>
            </a:extLst>
          </p:cNvPr>
          <p:cNvSpPr/>
          <p:nvPr/>
        </p:nvSpPr>
        <p:spPr>
          <a:xfrm>
            <a:off x="3890835" y="3785650"/>
            <a:ext cx="3476625" cy="9191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1183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Intézetek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01183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(Intézetigazgatók)</a:t>
            </a:r>
          </a:p>
        </p:txBody>
      </p:sp>
      <p:sp>
        <p:nvSpPr>
          <p:cNvPr id="7" name="Lekerekített téglalap 8">
            <a:extLst>
              <a:ext uri="{FF2B5EF4-FFF2-40B4-BE49-F238E27FC236}">
                <a16:creationId xmlns:a16="http://schemas.microsoft.com/office/drawing/2014/main" id="{9B1E050D-F414-E73E-8282-A1A457885ABC}"/>
              </a:ext>
            </a:extLst>
          </p:cNvPr>
          <p:cNvSpPr/>
          <p:nvPr/>
        </p:nvSpPr>
        <p:spPr>
          <a:xfrm>
            <a:off x="3890835" y="5289179"/>
            <a:ext cx="3476625" cy="8651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1183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Tanszékek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01183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(Tanszékvezetők)</a:t>
            </a:r>
          </a:p>
        </p:txBody>
      </p:sp>
      <p:sp>
        <p:nvSpPr>
          <p:cNvPr id="8" name="Lefelé nyíl 4">
            <a:extLst>
              <a:ext uri="{FF2B5EF4-FFF2-40B4-BE49-F238E27FC236}">
                <a16:creationId xmlns:a16="http://schemas.microsoft.com/office/drawing/2014/main" id="{640C91F7-54C2-DB36-34AC-5820C23A13D8}"/>
              </a:ext>
            </a:extLst>
          </p:cNvPr>
          <p:cNvSpPr/>
          <p:nvPr/>
        </p:nvSpPr>
        <p:spPr>
          <a:xfrm>
            <a:off x="5421185" y="1502861"/>
            <a:ext cx="415925" cy="442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11839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Lefelé nyíl 10">
            <a:extLst>
              <a:ext uri="{FF2B5EF4-FFF2-40B4-BE49-F238E27FC236}">
                <a16:creationId xmlns:a16="http://schemas.microsoft.com/office/drawing/2014/main" id="{43D48CEC-5CE9-ADA3-0282-3E9D9F2B40FD}"/>
              </a:ext>
            </a:extLst>
          </p:cNvPr>
          <p:cNvSpPr/>
          <p:nvPr/>
        </p:nvSpPr>
        <p:spPr>
          <a:xfrm>
            <a:off x="5421185" y="3278056"/>
            <a:ext cx="417512" cy="441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11839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Lefelé nyíl 11">
            <a:extLst>
              <a:ext uri="{FF2B5EF4-FFF2-40B4-BE49-F238E27FC236}">
                <a16:creationId xmlns:a16="http://schemas.microsoft.com/office/drawing/2014/main" id="{5A7553BB-3FA3-F78E-97BB-CDA4C8909357}"/>
              </a:ext>
            </a:extLst>
          </p:cNvPr>
          <p:cNvSpPr/>
          <p:nvPr/>
        </p:nvSpPr>
        <p:spPr>
          <a:xfrm>
            <a:off x="5421185" y="4772669"/>
            <a:ext cx="415925" cy="442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011839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Lekerekített téglalap 9">
            <a:extLst>
              <a:ext uri="{FF2B5EF4-FFF2-40B4-BE49-F238E27FC236}">
                <a16:creationId xmlns:a16="http://schemas.microsoft.com/office/drawing/2014/main" id="{F2A827DD-2581-C327-A5AD-CD7B55132F1D}"/>
              </a:ext>
            </a:extLst>
          </p:cNvPr>
          <p:cNvSpPr/>
          <p:nvPr/>
        </p:nvSpPr>
        <p:spPr>
          <a:xfrm>
            <a:off x="8568620" y="1771279"/>
            <a:ext cx="2781011" cy="37211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1183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 szakok tanszékekhez tartoznak,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1183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1183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minden szaknak van szakfelelőse!</a:t>
            </a:r>
          </a:p>
        </p:txBody>
      </p:sp>
      <p:sp>
        <p:nvSpPr>
          <p:cNvPr id="12" name="Lekerekített téglalap 3">
            <a:extLst>
              <a:ext uri="{FF2B5EF4-FFF2-40B4-BE49-F238E27FC236}">
                <a16:creationId xmlns:a16="http://schemas.microsoft.com/office/drawing/2014/main" id="{07BE51CC-6D8A-8FB1-AD85-B09ECAD65CC9}"/>
              </a:ext>
            </a:extLst>
          </p:cNvPr>
          <p:cNvSpPr/>
          <p:nvPr/>
        </p:nvSpPr>
        <p:spPr>
          <a:xfrm>
            <a:off x="3890835" y="838912"/>
            <a:ext cx="3476625" cy="587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1183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Dékán</a:t>
            </a:r>
          </a:p>
        </p:txBody>
      </p:sp>
      <p:sp>
        <p:nvSpPr>
          <p:cNvPr id="13" name="Dia számának helye 12">
            <a:extLst>
              <a:ext uri="{FF2B5EF4-FFF2-40B4-BE49-F238E27FC236}">
                <a16:creationId xmlns:a16="http://schemas.microsoft.com/office/drawing/2014/main" id="{EAEFC941-62AD-C2F1-E0FD-3A35DF76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4689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 err="1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Neptun</a:t>
            </a:r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 belépés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17" name="Tartalom helye 5">
            <a:extLst>
              <a:ext uri="{FF2B5EF4-FFF2-40B4-BE49-F238E27FC236}">
                <a16:creationId xmlns:a16="http://schemas.microsoft.com/office/drawing/2014/main" id="{A73E4949-21A0-C0D1-C2A0-22D99274E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188" y="1257299"/>
            <a:ext cx="10260724" cy="401577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3A445D"/>
                </a:solidFill>
              </a:rPr>
              <a:t>részletes segédlet: </a:t>
            </a:r>
            <a:r>
              <a:rPr lang="hu-HU" b="1" dirty="0">
                <a:solidFill>
                  <a:srgbClr val="3A445D"/>
                </a:solidFill>
                <a:hlinkClick r:id="rId4"/>
              </a:rPr>
              <a:t>https://neptun-ws01.uni-pannon.hu/hallgato/login.aspx</a:t>
            </a:r>
            <a:r>
              <a:rPr lang="hu-HU" b="1" dirty="0">
                <a:solidFill>
                  <a:srgbClr val="3A445D"/>
                </a:solidFill>
              </a:rPr>
              <a:t> </a:t>
            </a:r>
          </a:p>
          <a:p>
            <a:r>
              <a:rPr lang="hu-HU" b="1" dirty="0">
                <a:solidFill>
                  <a:srgbClr val="3A445D"/>
                </a:solidFill>
              </a:rPr>
              <a:t>kétfaktoros azonosítás a belépéshez</a:t>
            </a:r>
          </a:p>
          <a:p>
            <a:r>
              <a:rPr lang="hu-HU" b="1" dirty="0">
                <a:solidFill>
                  <a:srgbClr val="3A445D"/>
                </a:solidFill>
                <a:highlight>
                  <a:srgbClr val="FFFF00"/>
                </a:highlight>
              </a:rPr>
              <a:t>markáns átalakulás előtt áll, a jelenlegi felület októberig lesz elérhető</a:t>
            </a:r>
          </a:p>
        </p:txBody>
      </p:sp>
      <p:sp>
        <p:nvSpPr>
          <p:cNvPr id="18" name="Dia számának helye 17">
            <a:extLst>
              <a:ext uri="{FF2B5EF4-FFF2-40B4-BE49-F238E27FC236}">
                <a16:creationId xmlns:a16="http://schemas.microsoft.com/office/drawing/2014/main" id="{1D092D07-9D0D-83F0-E655-E1DAA393C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6420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 err="1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Neptun</a:t>
            </a:r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: hivatalos kapcsolattartás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17" name="Tartalom helye 5">
            <a:extLst>
              <a:ext uri="{FF2B5EF4-FFF2-40B4-BE49-F238E27FC236}">
                <a16:creationId xmlns:a16="http://schemas.microsoft.com/office/drawing/2014/main" id="{A73E4949-21A0-C0D1-C2A0-22D99274E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188" y="1257299"/>
            <a:ext cx="10260724" cy="401577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3A445D"/>
                </a:solidFill>
              </a:rPr>
              <a:t>Ha valamit </a:t>
            </a:r>
            <a:r>
              <a:rPr lang="hu-HU" b="1" dirty="0" err="1">
                <a:solidFill>
                  <a:srgbClr val="3A445D"/>
                </a:solidFill>
              </a:rPr>
              <a:t>Neptun</a:t>
            </a:r>
            <a:r>
              <a:rPr lang="hu-HU" b="1" dirty="0">
                <a:solidFill>
                  <a:srgbClr val="3A445D"/>
                </a:solidFill>
              </a:rPr>
              <a:t> üzenetben kap meg, azt nem biztos, hogy külön máshol is megkapja, de attól még az közölve lett:</a:t>
            </a:r>
          </a:p>
          <a:p>
            <a:pPr lvl="1"/>
            <a:r>
              <a:rPr lang="hu-HU" b="1" dirty="0">
                <a:solidFill>
                  <a:srgbClr val="3A445D"/>
                </a:solidFill>
              </a:rPr>
              <a:t>ha rendesen meg lett a </a:t>
            </a:r>
            <a:r>
              <a:rPr lang="hu-HU" b="1" dirty="0" err="1">
                <a:solidFill>
                  <a:srgbClr val="3A445D"/>
                </a:solidFill>
              </a:rPr>
              <a:t>Neptunban</a:t>
            </a:r>
            <a:r>
              <a:rPr lang="hu-HU" b="1" dirty="0">
                <a:solidFill>
                  <a:srgbClr val="3A445D"/>
                </a:solidFill>
              </a:rPr>
              <a:t> az elsődleges e-mail cím - akkor általában e-mailben is megkapjuk</a:t>
            </a:r>
          </a:p>
          <a:p>
            <a:r>
              <a:rPr lang="hu-HU" b="1" dirty="0">
                <a:solidFill>
                  <a:srgbClr val="3A445D"/>
                </a:solidFill>
              </a:rPr>
              <a:t>Órarend</a:t>
            </a:r>
          </a:p>
          <a:p>
            <a:r>
              <a:rPr lang="hu-HU" b="1" dirty="0">
                <a:solidFill>
                  <a:srgbClr val="3A445D"/>
                </a:solidFill>
              </a:rPr>
              <a:t>Tantárgyi tematikák</a:t>
            </a:r>
          </a:p>
          <a:p>
            <a:endParaRPr lang="hu-HU" b="1" dirty="0">
              <a:solidFill>
                <a:srgbClr val="3A445D"/>
              </a:solidFill>
            </a:endParaRPr>
          </a:p>
        </p:txBody>
      </p:sp>
      <p:sp>
        <p:nvSpPr>
          <p:cNvPr id="18" name="Dia számának helye 17">
            <a:extLst>
              <a:ext uri="{FF2B5EF4-FFF2-40B4-BE49-F238E27FC236}">
                <a16:creationId xmlns:a16="http://schemas.microsoft.com/office/drawing/2014/main" id="{1D092D07-9D0D-83F0-E655-E1DAA393C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5041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 err="1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Neptun</a:t>
            </a:r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: ügyintézés és határidők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17" name="Tartalom helye 5">
            <a:extLst>
              <a:ext uri="{FF2B5EF4-FFF2-40B4-BE49-F238E27FC236}">
                <a16:creationId xmlns:a16="http://schemas.microsoft.com/office/drawing/2014/main" id="{A73E4949-21A0-C0D1-C2A0-22D99274E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188" y="1257299"/>
            <a:ext cx="10260724" cy="401577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3A445D"/>
                </a:solidFill>
              </a:rPr>
              <a:t>a </a:t>
            </a:r>
            <a:r>
              <a:rPr lang="hu-HU" b="1" dirty="0" err="1">
                <a:solidFill>
                  <a:srgbClr val="3A445D"/>
                </a:solidFill>
              </a:rPr>
              <a:t>Neptun</a:t>
            </a:r>
            <a:r>
              <a:rPr lang="hu-HU" b="1" dirty="0">
                <a:solidFill>
                  <a:srgbClr val="3A445D"/>
                </a:solidFill>
              </a:rPr>
              <a:t> viszonylag szigorúan naplóz és percre pontosan betartja a határidőket: </a:t>
            </a:r>
          </a:p>
          <a:p>
            <a:pPr lvl="1"/>
            <a:r>
              <a:rPr lang="hu-HU" b="1" dirty="0">
                <a:solidFill>
                  <a:srgbClr val="3A445D"/>
                </a:solidFill>
              </a:rPr>
              <a:t>vizsgajelentkezés, </a:t>
            </a:r>
          </a:p>
          <a:p>
            <a:pPr lvl="1"/>
            <a:r>
              <a:rPr lang="hu-HU" b="1" dirty="0">
                <a:solidFill>
                  <a:srgbClr val="3A445D"/>
                </a:solidFill>
              </a:rPr>
              <a:t>tárgyfelvétel, </a:t>
            </a:r>
          </a:p>
          <a:p>
            <a:pPr lvl="1"/>
            <a:r>
              <a:rPr lang="hu-HU" b="1" dirty="0">
                <a:solidFill>
                  <a:srgbClr val="3A445D"/>
                </a:solidFill>
              </a:rPr>
              <a:t>tárgyleadás.</a:t>
            </a:r>
          </a:p>
          <a:p>
            <a:r>
              <a:rPr lang="hu-HU" b="1" dirty="0">
                <a:solidFill>
                  <a:srgbClr val="3A445D"/>
                </a:solidFill>
              </a:rPr>
              <a:t>a legtöbb hallgatói ügy elektronikusan, </a:t>
            </a:r>
            <a:r>
              <a:rPr lang="hu-HU" b="1" dirty="0" err="1">
                <a:solidFill>
                  <a:srgbClr val="3A445D"/>
                </a:solidFill>
              </a:rPr>
              <a:t>Neptun</a:t>
            </a:r>
            <a:r>
              <a:rPr lang="hu-HU" b="1" dirty="0">
                <a:solidFill>
                  <a:srgbClr val="3A445D"/>
                </a:solidFill>
              </a:rPr>
              <a:t> kérvénnyel intézhető; aktuálisak az alábbiak</a:t>
            </a:r>
          </a:p>
        </p:txBody>
      </p:sp>
      <p:sp>
        <p:nvSpPr>
          <p:cNvPr id="18" name="Dia számának helye 17">
            <a:extLst>
              <a:ext uri="{FF2B5EF4-FFF2-40B4-BE49-F238E27FC236}">
                <a16:creationId xmlns:a16="http://schemas.microsoft.com/office/drawing/2014/main" id="{1D092D07-9D0D-83F0-E655-E1DAA393C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1877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Aktuális </a:t>
            </a:r>
            <a:r>
              <a:rPr lang="hu-HU" sz="3100" b="1" dirty="0" err="1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Neptun</a:t>
            </a:r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: Pannon Start Ösztöndíj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17" name="Tartalom helye 5">
            <a:extLst>
              <a:ext uri="{FF2B5EF4-FFF2-40B4-BE49-F238E27FC236}">
                <a16:creationId xmlns:a16="http://schemas.microsoft.com/office/drawing/2014/main" id="{A73E4949-21A0-C0D1-C2A0-22D99274E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188" y="1257299"/>
            <a:ext cx="10260724" cy="401577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3A445D"/>
                </a:solidFill>
              </a:rPr>
              <a:t>PÁLYÁZÁSRA JOGOSULTAK KÖRE:</a:t>
            </a:r>
          </a:p>
          <a:p>
            <a:pPr lvl="1"/>
            <a:r>
              <a:rPr lang="hu-HU" b="1" dirty="0">
                <a:solidFill>
                  <a:srgbClr val="3A445D"/>
                </a:solidFill>
              </a:rPr>
              <a:t>Alapszakos, nappali </a:t>
            </a:r>
            <a:r>
              <a:rPr lang="hu-HU" b="1" dirty="0" err="1">
                <a:solidFill>
                  <a:srgbClr val="3A445D"/>
                </a:solidFill>
              </a:rPr>
              <a:t>tagozatos</a:t>
            </a:r>
            <a:r>
              <a:rPr lang="hu-HU" b="1" dirty="0">
                <a:solidFill>
                  <a:srgbClr val="3A445D"/>
                </a:solidFill>
              </a:rPr>
              <a:t> hallgatók</a:t>
            </a:r>
          </a:p>
          <a:p>
            <a:pPr lvl="1"/>
            <a:r>
              <a:rPr lang="hu-HU" b="1" dirty="0">
                <a:solidFill>
                  <a:srgbClr val="3A445D"/>
                </a:solidFill>
              </a:rPr>
              <a:t>2024 szeptemberében első alkalommal iratkoznak be a Pannon Egyetemre</a:t>
            </a:r>
          </a:p>
          <a:p>
            <a:pPr lvl="1"/>
            <a:r>
              <a:rPr lang="hu-HU" b="1" dirty="0">
                <a:solidFill>
                  <a:srgbClr val="3A445D"/>
                </a:solidFill>
              </a:rPr>
              <a:t>Min. 400 pontos felvételi pont</a:t>
            </a:r>
          </a:p>
          <a:p>
            <a:r>
              <a:rPr lang="hu-HU" b="1" dirty="0">
                <a:solidFill>
                  <a:srgbClr val="3A445D"/>
                </a:solidFill>
              </a:rPr>
              <a:t>NYERTES:</a:t>
            </a:r>
          </a:p>
          <a:p>
            <a:pPr lvl="1"/>
            <a:r>
              <a:rPr lang="hu-HU" b="1" dirty="0">
                <a:solidFill>
                  <a:srgbClr val="3A445D"/>
                </a:solidFill>
              </a:rPr>
              <a:t>1 gazdász</a:t>
            </a:r>
          </a:p>
          <a:p>
            <a:pPr lvl="1"/>
            <a:r>
              <a:rPr lang="hu-HU" b="1" dirty="0">
                <a:solidFill>
                  <a:srgbClr val="3A445D"/>
                </a:solidFill>
              </a:rPr>
              <a:t>1 mérnök</a:t>
            </a:r>
          </a:p>
          <a:p>
            <a:pPr lvl="1"/>
            <a:r>
              <a:rPr lang="hu-HU" b="1" dirty="0">
                <a:solidFill>
                  <a:srgbClr val="3A445D"/>
                </a:solidFill>
              </a:rPr>
              <a:t>1 informatikus</a:t>
            </a:r>
          </a:p>
          <a:p>
            <a:r>
              <a:rPr lang="hu-HU" b="1" dirty="0">
                <a:solidFill>
                  <a:srgbClr val="3A445D"/>
                </a:solidFill>
                <a:highlight>
                  <a:srgbClr val="FFFF00"/>
                </a:highlight>
              </a:rPr>
              <a:t>PÁLYÁZNI: NEPTUN szeptember 15. 23:59</a:t>
            </a:r>
          </a:p>
        </p:txBody>
      </p:sp>
      <p:sp>
        <p:nvSpPr>
          <p:cNvPr id="18" name="Dia számának helye 17">
            <a:extLst>
              <a:ext uri="{FF2B5EF4-FFF2-40B4-BE49-F238E27FC236}">
                <a16:creationId xmlns:a16="http://schemas.microsoft.com/office/drawing/2014/main" id="{1D092D07-9D0D-83F0-E655-E1DAA393C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7074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Aktuális </a:t>
            </a:r>
            <a:r>
              <a:rPr lang="hu-HU" sz="3100" b="1" dirty="0" err="1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Neptun</a:t>
            </a:r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: Önköltségcsökkentő Támogatás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17" name="Tartalom helye 5">
            <a:extLst>
              <a:ext uri="{FF2B5EF4-FFF2-40B4-BE49-F238E27FC236}">
                <a16:creationId xmlns:a16="http://schemas.microsoft.com/office/drawing/2014/main" id="{A73E4949-21A0-C0D1-C2A0-22D99274E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188" y="1257299"/>
            <a:ext cx="10260724" cy="401577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3A445D"/>
                </a:solidFill>
              </a:rPr>
              <a:t>PÁLYÁZÁSRA JOGOSULTAK KÖRE:</a:t>
            </a:r>
          </a:p>
          <a:p>
            <a:pPr lvl="1"/>
            <a:r>
              <a:rPr lang="hu-HU" b="1" dirty="0">
                <a:solidFill>
                  <a:srgbClr val="3A445D"/>
                </a:solidFill>
              </a:rPr>
              <a:t>gazdaságtudományi terület</a:t>
            </a:r>
          </a:p>
          <a:p>
            <a:pPr lvl="1"/>
            <a:r>
              <a:rPr lang="hu-HU" b="1" dirty="0">
                <a:solidFill>
                  <a:srgbClr val="3A445D"/>
                </a:solidFill>
              </a:rPr>
              <a:t>önköltséges </a:t>
            </a:r>
            <a:r>
              <a:rPr lang="hu-HU" b="1" dirty="0" err="1">
                <a:solidFill>
                  <a:srgbClr val="3A445D"/>
                </a:solidFill>
              </a:rPr>
              <a:t>finanszírozású</a:t>
            </a:r>
            <a:r>
              <a:rPr lang="hu-HU" b="1" dirty="0">
                <a:solidFill>
                  <a:srgbClr val="3A445D"/>
                </a:solidFill>
              </a:rPr>
              <a:t> helyre felvételt nyert.</a:t>
            </a:r>
          </a:p>
          <a:p>
            <a:pPr lvl="1"/>
            <a:endParaRPr lang="hu-HU" b="1" dirty="0">
              <a:solidFill>
                <a:srgbClr val="3A445D"/>
              </a:solidFill>
            </a:endParaRPr>
          </a:p>
          <a:p>
            <a:r>
              <a:rPr lang="hu-HU" b="1" dirty="0">
                <a:solidFill>
                  <a:srgbClr val="3A445D"/>
                </a:solidFill>
              </a:rPr>
              <a:t>NYERTES:</a:t>
            </a:r>
          </a:p>
          <a:p>
            <a:pPr lvl="1"/>
            <a:r>
              <a:rPr lang="hu-HU" b="1" dirty="0">
                <a:solidFill>
                  <a:srgbClr val="3A445D"/>
                </a:solidFill>
              </a:rPr>
              <a:t>50-75-90% költségcsökkentés</a:t>
            </a:r>
          </a:p>
          <a:p>
            <a:pPr marL="457200" lvl="1" indent="0">
              <a:buNone/>
            </a:pPr>
            <a:endParaRPr lang="hu-HU" b="1" dirty="0">
              <a:solidFill>
                <a:srgbClr val="3A445D"/>
              </a:solidFill>
            </a:endParaRPr>
          </a:p>
          <a:p>
            <a:r>
              <a:rPr lang="hu-HU" b="1" dirty="0">
                <a:solidFill>
                  <a:srgbClr val="3A445D"/>
                </a:solidFill>
                <a:highlight>
                  <a:srgbClr val="FFFF00"/>
                </a:highlight>
              </a:rPr>
              <a:t>PÁLYÁZNI: NEPTUN szeptember 15. 23:59</a:t>
            </a:r>
          </a:p>
        </p:txBody>
      </p:sp>
      <p:sp>
        <p:nvSpPr>
          <p:cNvPr id="18" name="Dia számának helye 17">
            <a:extLst>
              <a:ext uri="{FF2B5EF4-FFF2-40B4-BE49-F238E27FC236}">
                <a16:creationId xmlns:a16="http://schemas.microsoft.com/office/drawing/2014/main" id="{1D092D07-9D0D-83F0-E655-E1DAA393C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1455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:a16="http://schemas.microsoft.com/office/drawing/2014/main" id="{26FA31FE-B61A-40C9-B8AC-7605761DA793}"/>
              </a:ext>
            </a:extLst>
          </p:cNvPr>
          <p:cNvSpPr txBox="1">
            <a:spLocks/>
          </p:cNvSpPr>
          <p:nvPr/>
        </p:nvSpPr>
        <p:spPr>
          <a:xfrm>
            <a:off x="1524000" y="121181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54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Köszönöm a figyelmet!</a:t>
            </a:r>
          </a:p>
        </p:txBody>
      </p:sp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9B1AD8BB-8B50-82D9-2299-6C969228C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2917192"/>
            <a:ext cx="5610225" cy="2390775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D6D4D299-1202-9138-B4F2-7F7D8CE4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191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Hol intézhetem az ügyeimet?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17" name="Tartalom helye 5">
            <a:extLst>
              <a:ext uri="{FF2B5EF4-FFF2-40B4-BE49-F238E27FC236}">
                <a16:creationId xmlns:a16="http://schemas.microsoft.com/office/drawing/2014/main" id="{A73E4949-21A0-C0D1-C2A0-22D99274E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188" y="1257299"/>
            <a:ext cx="10260724" cy="401577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3A445D"/>
                </a:solidFill>
              </a:rPr>
              <a:t>Személyesen:</a:t>
            </a:r>
          </a:p>
          <a:p>
            <a:pPr lvl="1"/>
            <a:r>
              <a:rPr lang="hu-HU" dirty="0">
                <a:solidFill>
                  <a:srgbClr val="3A445D"/>
                </a:solidFill>
              </a:rPr>
              <a:t> „F” épület földszint –Tanulmányi Iroda </a:t>
            </a:r>
          </a:p>
          <a:p>
            <a:r>
              <a:rPr lang="hu-HU" b="1" dirty="0">
                <a:solidFill>
                  <a:srgbClr val="3A445D"/>
                </a:solidFill>
              </a:rPr>
              <a:t>On-line: </a:t>
            </a:r>
            <a:r>
              <a:rPr lang="hu-HU" b="1" dirty="0" err="1">
                <a:solidFill>
                  <a:srgbClr val="3A445D"/>
                </a:solidFill>
              </a:rPr>
              <a:t>Neptun</a:t>
            </a:r>
            <a:r>
              <a:rPr lang="hu-HU" b="1" dirty="0">
                <a:solidFill>
                  <a:srgbClr val="3A445D"/>
                </a:solidFill>
              </a:rPr>
              <a:t> ETR</a:t>
            </a:r>
          </a:p>
          <a:p>
            <a:pPr lvl="1"/>
            <a:r>
              <a:rPr lang="hu-HU" dirty="0">
                <a:solidFill>
                  <a:srgbClr val="3A445D"/>
                </a:solidFill>
              </a:rPr>
              <a:t>Kérvények</a:t>
            </a:r>
          </a:p>
          <a:p>
            <a:pPr lvl="1"/>
            <a:r>
              <a:rPr lang="hu-HU" dirty="0">
                <a:solidFill>
                  <a:srgbClr val="3A445D"/>
                </a:solidFill>
              </a:rPr>
              <a:t>Bejelentkezés/passziválás</a:t>
            </a:r>
          </a:p>
          <a:p>
            <a:pPr lvl="1"/>
            <a:r>
              <a:rPr lang="hu-HU" dirty="0">
                <a:solidFill>
                  <a:srgbClr val="3A445D"/>
                </a:solidFill>
              </a:rPr>
              <a:t>Tárgy/vizsgafelvétel</a:t>
            </a:r>
          </a:p>
          <a:p>
            <a:pPr lvl="1"/>
            <a:r>
              <a:rPr lang="hu-HU" dirty="0">
                <a:solidFill>
                  <a:srgbClr val="3A445D"/>
                </a:solidFill>
              </a:rPr>
              <a:t>Adatmódosítások, pénzügyek </a:t>
            </a:r>
          </a:p>
          <a:p>
            <a:r>
              <a:rPr lang="hu-HU" b="1" dirty="0">
                <a:solidFill>
                  <a:srgbClr val="3A445D"/>
                </a:solidFill>
              </a:rPr>
              <a:t>Weboldalon</a:t>
            </a:r>
          </a:p>
          <a:p>
            <a:pPr lvl="1"/>
            <a:r>
              <a:rPr lang="hu-HU" dirty="0">
                <a:solidFill>
                  <a:srgbClr val="3A445D"/>
                </a:solidFill>
              </a:rPr>
              <a:t>oi.uni-pannon.hu </a:t>
            </a:r>
          </a:p>
        </p:txBody>
      </p:sp>
      <p:sp>
        <p:nvSpPr>
          <p:cNvPr id="18" name="Dia számának helye 17">
            <a:extLst>
              <a:ext uri="{FF2B5EF4-FFF2-40B4-BE49-F238E27FC236}">
                <a16:creationId xmlns:a16="http://schemas.microsoft.com/office/drawing/2014/main" id="{1D092D07-9D0D-83F0-E655-E1DAA393C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690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 err="1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Neptun</a:t>
            </a:r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 - oktatással kapcsolatos főbb információk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096D27C-CC38-F5E7-3D5F-3D1C8400F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" y="1520410"/>
            <a:ext cx="9151937" cy="4069746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E3A67C72-E6D8-979E-8A8B-78D96799A271}"/>
              </a:ext>
            </a:extLst>
          </p:cNvPr>
          <p:cNvSpPr txBox="1"/>
          <p:nvPr/>
        </p:nvSpPr>
        <p:spPr>
          <a:xfrm>
            <a:off x="9356389" y="2113802"/>
            <a:ext cx="2117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3A445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Ez a fő felület, ahol az oktató kommunikál a hallgatóval.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3A445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Elmarad az óra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3A445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Teremváltozás,…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31612253-5195-392D-C476-83FED024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428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Mi segíti a hallgatót?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1">
            <a:extLst>
              <a:ext uri="{FF2B5EF4-FFF2-40B4-BE49-F238E27FC236}">
                <a16:creationId xmlns:a16="http://schemas.microsoft.com/office/drawing/2014/main" id="{F768E55D-6729-D34F-5E9D-C55401C4F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30" y="1485157"/>
            <a:ext cx="10515600" cy="4351338"/>
          </a:xfrm>
        </p:spPr>
        <p:txBody>
          <a:bodyPr/>
          <a:lstStyle/>
          <a:p>
            <a:r>
              <a:rPr lang="hu-HU" b="1" dirty="0">
                <a:solidFill>
                  <a:srgbClr val="3A445D"/>
                </a:solidFill>
              </a:rPr>
              <a:t>Mintatanterv</a:t>
            </a:r>
          </a:p>
          <a:p>
            <a:pPr lvl="1"/>
            <a:r>
              <a:rPr lang="hu-HU" dirty="0">
                <a:solidFill>
                  <a:srgbClr val="3A445D"/>
                </a:solidFill>
              </a:rPr>
              <a:t>Mit/mikor/mennyit: </a:t>
            </a:r>
            <a:r>
              <a:rPr lang="hu-HU" dirty="0">
                <a:solidFill>
                  <a:srgbClr val="3A445D"/>
                </a:solidFill>
                <a:hlinkClick r:id="rId4"/>
              </a:rPr>
              <a:t>https://zek.uni-pannon.hu/index.php/hu/hallgatoknak-zek-2/dokumentumok-hallgatoknak/tantervek.html</a:t>
            </a:r>
            <a:r>
              <a:rPr lang="hu-HU" dirty="0">
                <a:solidFill>
                  <a:srgbClr val="3A445D"/>
                </a:solidFill>
              </a:rPr>
              <a:t> </a:t>
            </a:r>
          </a:p>
          <a:p>
            <a:r>
              <a:rPr lang="hu-HU" b="1" dirty="0">
                <a:solidFill>
                  <a:srgbClr val="3A445D"/>
                </a:solidFill>
              </a:rPr>
              <a:t>HKR</a:t>
            </a:r>
          </a:p>
          <a:p>
            <a:pPr lvl="1"/>
            <a:r>
              <a:rPr lang="hu-HU" dirty="0">
                <a:solidFill>
                  <a:srgbClr val="3A445D"/>
                </a:solidFill>
              </a:rPr>
              <a:t>Alap játékszabályok: </a:t>
            </a:r>
            <a:r>
              <a:rPr lang="hu-HU" dirty="0">
                <a:solidFill>
                  <a:srgbClr val="3A445D"/>
                </a:solidFill>
                <a:hlinkClick r:id="rId5"/>
              </a:rPr>
              <a:t>https://oi.uni-pannon.hu/hallgatoknak/szabalyzatok</a:t>
            </a:r>
            <a:r>
              <a:rPr lang="hu-HU" dirty="0">
                <a:solidFill>
                  <a:srgbClr val="3A445D"/>
                </a:solidFill>
              </a:rPr>
              <a:t> </a:t>
            </a:r>
          </a:p>
          <a:p>
            <a:r>
              <a:rPr lang="hu-HU" b="1" dirty="0">
                <a:solidFill>
                  <a:srgbClr val="3A445D"/>
                </a:solidFill>
              </a:rPr>
              <a:t>Web</a:t>
            </a:r>
          </a:p>
          <a:p>
            <a:pPr lvl="1"/>
            <a:r>
              <a:rPr lang="hu-HU" dirty="0">
                <a:solidFill>
                  <a:srgbClr val="3A445D"/>
                </a:solidFill>
              </a:rPr>
              <a:t>www.uni-pannon.hu</a:t>
            </a:r>
          </a:p>
          <a:p>
            <a:pPr lvl="1"/>
            <a:r>
              <a:rPr lang="hu-HU" dirty="0">
                <a:solidFill>
                  <a:srgbClr val="3A445D"/>
                </a:solidFill>
              </a:rPr>
              <a:t>zek.uni-pannon.hu </a:t>
            </a:r>
          </a:p>
          <a:p>
            <a:pPr lvl="1"/>
            <a:r>
              <a:rPr lang="hu-HU" b="1" dirty="0" err="1">
                <a:solidFill>
                  <a:srgbClr val="3A445D"/>
                </a:solidFill>
              </a:rPr>
              <a:t>Moodle</a:t>
            </a:r>
            <a:r>
              <a:rPr lang="hu-HU" dirty="0">
                <a:solidFill>
                  <a:srgbClr val="3A445D"/>
                </a:solidFill>
              </a:rPr>
              <a:t> – oktatási segédanyagok feltöltésének a helye </a:t>
            </a:r>
          </a:p>
          <a:p>
            <a:pPr marL="0" indent="0">
              <a:buNone/>
            </a:pPr>
            <a:endParaRPr lang="hu-HU" dirty="0">
              <a:solidFill>
                <a:srgbClr val="3A445D"/>
              </a:solidFill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A6EBA23-5655-7AEC-6ED2-A25275B8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576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Beiratkozás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7" name="Tartalom helye 1">
            <a:extLst>
              <a:ext uri="{FF2B5EF4-FFF2-40B4-BE49-F238E27FC236}">
                <a16:creationId xmlns:a16="http://schemas.microsoft.com/office/drawing/2014/main" id="{76D9EC22-EA0D-9E3B-6C53-139A271C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hu-HU" b="1" dirty="0">
                <a:solidFill>
                  <a:srgbClr val="3A445D"/>
                </a:solidFill>
              </a:rPr>
              <a:t>Idén is elektronikusan</a:t>
            </a:r>
          </a:p>
          <a:p>
            <a:pPr marL="0" indent="0">
              <a:buNone/>
            </a:pPr>
            <a:endParaRPr lang="hu-HU" dirty="0">
              <a:solidFill>
                <a:srgbClr val="3A445D"/>
              </a:solidFill>
            </a:endParaRPr>
          </a:p>
          <a:p>
            <a:pPr marL="0" indent="0" algn="just">
              <a:buNone/>
            </a:pPr>
            <a:r>
              <a:rPr lang="hu-HU" dirty="0">
                <a:solidFill>
                  <a:srgbClr val="3A445D"/>
                </a:solidFill>
              </a:rPr>
              <a:t>Az </a:t>
            </a:r>
            <a:r>
              <a:rPr lang="hu-HU" dirty="0" err="1">
                <a:solidFill>
                  <a:srgbClr val="3A445D"/>
                </a:solidFill>
              </a:rPr>
              <a:t>Nftv</a:t>
            </a:r>
            <a:r>
              <a:rPr lang="hu-HU" dirty="0">
                <a:solidFill>
                  <a:srgbClr val="3A445D"/>
                </a:solidFill>
              </a:rPr>
              <a:t>. 39. § (3) értelmében </a:t>
            </a:r>
            <a:r>
              <a:rPr lang="hu-HU" b="1" dirty="0">
                <a:solidFill>
                  <a:srgbClr val="3A445D"/>
                </a:solidFill>
              </a:rPr>
              <a:t>a hallgatói jogviszony </a:t>
            </a:r>
            <a:r>
              <a:rPr lang="hu-HU" dirty="0">
                <a:solidFill>
                  <a:srgbClr val="3A445D"/>
                </a:solidFill>
              </a:rPr>
              <a:t>a felvételről vagy az átvételről szóló döntés alapján, </a:t>
            </a:r>
            <a:r>
              <a:rPr lang="hu-HU" b="1" dirty="0">
                <a:solidFill>
                  <a:srgbClr val="3A445D"/>
                </a:solidFill>
              </a:rPr>
              <a:t>a beiratkozással jön létre</a:t>
            </a:r>
            <a:r>
              <a:rPr lang="hu-HU" dirty="0">
                <a:solidFill>
                  <a:srgbClr val="3A445D"/>
                </a:solidFill>
              </a:rPr>
              <a:t>.</a:t>
            </a:r>
          </a:p>
          <a:p>
            <a:pPr marL="0" indent="0">
              <a:buNone/>
            </a:pPr>
            <a:r>
              <a:rPr lang="hu-HU" dirty="0">
                <a:solidFill>
                  <a:srgbClr val="3A445D"/>
                </a:solidFill>
              </a:rPr>
              <a:t>Célszerű: a felvett tárgyak ellenőrzése</a:t>
            </a:r>
          </a:p>
          <a:p>
            <a:endParaRPr lang="hu-HU" dirty="0">
              <a:solidFill>
                <a:srgbClr val="3A445D"/>
              </a:solidFill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5744B07E-F095-597D-D358-86979801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726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Aktív/Passzív félévek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6" name="Tartalom helye 1">
            <a:extLst>
              <a:ext uri="{FF2B5EF4-FFF2-40B4-BE49-F238E27FC236}">
                <a16:creationId xmlns:a16="http://schemas.microsoft.com/office/drawing/2014/main" id="{2B7047F8-0634-CC8D-00BC-BFC224C7C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820" y="1146327"/>
            <a:ext cx="10214811" cy="4351338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>
                <a:solidFill>
                  <a:srgbClr val="3A445D"/>
                </a:solidFill>
              </a:rPr>
              <a:t>Beiratkozás </a:t>
            </a:r>
            <a:r>
              <a:rPr lang="hu-HU" dirty="0">
                <a:solidFill>
                  <a:srgbClr val="3A445D"/>
                </a:solidFill>
              </a:rPr>
              <a:t>csak egyszer, a képzés elején</a:t>
            </a:r>
          </a:p>
          <a:p>
            <a:r>
              <a:rPr lang="hu-HU" dirty="0">
                <a:solidFill>
                  <a:srgbClr val="3A445D"/>
                </a:solidFill>
              </a:rPr>
              <a:t>Utána minden félévben </a:t>
            </a:r>
            <a:r>
              <a:rPr lang="hu-HU" b="1" dirty="0">
                <a:solidFill>
                  <a:srgbClr val="3A445D"/>
                </a:solidFill>
              </a:rPr>
              <a:t>bejelentkezés</a:t>
            </a:r>
            <a:r>
              <a:rPr lang="hu-HU" dirty="0">
                <a:solidFill>
                  <a:srgbClr val="3A445D"/>
                </a:solidFill>
              </a:rPr>
              <a:t> vagy </a:t>
            </a:r>
            <a:r>
              <a:rPr lang="hu-HU" b="1" dirty="0">
                <a:solidFill>
                  <a:srgbClr val="3A445D"/>
                </a:solidFill>
              </a:rPr>
              <a:t>passziválás</a:t>
            </a:r>
          </a:p>
          <a:p>
            <a:endParaRPr lang="hu-HU" dirty="0">
              <a:solidFill>
                <a:srgbClr val="3A445D"/>
              </a:solidFill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hu-HU" dirty="0">
                <a:solidFill>
                  <a:srgbClr val="285780"/>
                </a:solidFill>
              </a:rPr>
              <a:t>Az adott félévre bejelentkezett hallgatónak a </a:t>
            </a:r>
            <a:r>
              <a:rPr lang="hu-HU" b="1" dirty="0">
                <a:solidFill>
                  <a:srgbClr val="285780"/>
                </a:solidFill>
              </a:rPr>
              <a:t>félév negyedik hetének utolsó munkanapjáig </a:t>
            </a:r>
            <a:r>
              <a:rPr lang="hu-HU" dirty="0">
                <a:solidFill>
                  <a:srgbClr val="285780"/>
                </a:solidFill>
              </a:rPr>
              <a:t>lehetősége van, hogy a félévet utólagosan </a:t>
            </a:r>
            <a:r>
              <a:rPr lang="hu-HU" dirty="0" err="1">
                <a:solidFill>
                  <a:srgbClr val="285780"/>
                </a:solidFill>
              </a:rPr>
              <a:t>passziváltassa</a:t>
            </a:r>
            <a:r>
              <a:rPr lang="hu-HU" dirty="0">
                <a:solidFill>
                  <a:srgbClr val="285780"/>
                </a:solidFill>
              </a:rPr>
              <a:t>.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hu-HU" dirty="0">
                <a:solidFill>
                  <a:srgbClr val="285780"/>
                </a:solidFill>
              </a:rPr>
              <a:t>Az erre vonatkozó </a:t>
            </a:r>
            <a:r>
              <a:rPr lang="hu-HU" b="1" dirty="0">
                <a:solidFill>
                  <a:srgbClr val="285780"/>
                </a:solidFill>
              </a:rPr>
              <a:t>kérelmet elektronikus </a:t>
            </a:r>
            <a:r>
              <a:rPr lang="hu-HU" dirty="0">
                <a:solidFill>
                  <a:srgbClr val="285780"/>
                </a:solidFill>
              </a:rPr>
              <a:t>úton a tanulmányi információs rendszerben kell benyújtania.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hu-HU" dirty="0">
                <a:solidFill>
                  <a:srgbClr val="285780"/>
                </a:solidFill>
              </a:rPr>
              <a:t>Amennyiben a hallgató </a:t>
            </a:r>
            <a:r>
              <a:rPr lang="hu-HU" b="1" dirty="0">
                <a:solidFill>
                  <a:srgbClr val="285780"/>
                </a:solidFill>
              </a:rPr>
              <a:t>ezen időpontig nem kéri</a:t>
            </a:r>
            <a:r>
              <a:rPr lang="hu-HU" dirty="0">
                <a:solidFill>
                  <a:srgbClr val="285780"/>
                </a:solidFill>
              </a:rPr>
              <a:t> tanulmányainak szünetelését </a:t>
            </a:r>
            <a:r>
              <a:rPr lang="hu-HU" b="1" dirty="0">
                <a:solidFill>
                  <a:srgbClr val="285780"/>
                </a:solidFill>
              </a:rPr>
              <a:t>az adott félév aktív félévnek minősül </a:t>
            </a:r>
            <a:r>
              <a:rPr lang="hu-HU" dirty="0">
                <a:solidFill>
                  <a:srgbClr val="285780"/>
                </a:solidFill>
              </a:rPr>
              <a:t>akkor is, ha a hallgató nem vesz részt a foglalkozáson és nem tesz eleget egyetlen tanulmányi követelménynek sem.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hu-HU" dirty="0">
                <a:solidFill>
                  <a:srgbClr val="285780"/>
                </a:solidFill>
              </a:rPr>
              <a:t>Amennyiben a hallgató tanulmányait szünetelteti, az adott féléve passzív félévnek minősül.</a:t>
            </a:r>
          </a:p>
          <a:p>
            <a:pPr marL="0" indent="0">
              <a:buNone/>
            </a:pPr>
            <a:endParaRPr lang="hu-HU" dirty="0">
              <a:solidFill>
                <a:srgbClr val="3A445D"/>
              </a:solidFill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5AE00215-5E15-C0F3-E804-7224C2E2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394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Tárgyfelvétel, Tanrend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6" name="Tartalom helye 1">
            <a:extLst>
              <a:ext uri="{FF2B5EF4-FFF2-40B4-BE49-F238E27FC236}">
                <a16:creationId xmlns:a16="http://schemas.microsoft.com/office/drawing/2014/main" id="{993DB637-92B4-26A7-89E7-2CF0483E3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379" y="1631072"/>
            <a:ext cx="10515600" cy="4351338"/>
          </a:xfrm>
        </p:spPr>
        <p:txBody>
          <a:bodyPr/>
          <a:lstStyle/>
          <a:p>
            <a:r>
              <a:rPr lang="hu-HU" dirty="0">
                <a:solidFill>
                  <a:srgbClr val="3A445D"/>
                </a:solidFill>
              </a:rPr>
              <a:t>Tárgyfelvétel és leadás a </a:t>
            </a:r>
            <a:r>
              <a:rPr lang="hu-HU" b="1" dirty="0">
                <a:solidFill>
                  <a:srgbClr val="3A445D"/>
                </a:solidFill>
              </a:rPr>
              <a:t>regisztrációs időszakban</a:t>
            </a:r>
          </a:p>
          <a:p>
            <a:endParaRPr lang="hu-HU" dirty="0">
              <a:solidFill>
                <a:srgbClr val="3A445D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dirty="0">
                <a:solidFill>
                  <a:srgbClr val="3A445D"/>
                </a:solidFill>
              </a:rPr>
              <a:t>A végleges tanrend elkészítése után tantárgyat sem felvenni, sem leadni nem lehet.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dirty="0">
                <a:solidFill>
                  <a:srgbClr val="3A445D"/>
                </a:solidFill>
              </a:rPr>
              <a:t> A hallgató a tárgyfelvételi időszak lezárulta után, 5 napon belül kifogással élhet a nyilvántartásban szereplő tárgyfelvételre vonatkozó adattal szemben. </a:t>
            </a:r>
          </a:p>
          <a:p>
            <a:pPr marL="0" indent="0">
              <a:buNone/>
            </a:pPr>
            <a:endParaRPr lang="hu-HU" dirty="0">
              <a:solidFill>
                <a:srgbClr val="3A445D"/>
              </a:solidFill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1AD66303-6E7D-75B7-F272-77CD68AB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808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Hallgatói pénzügyek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7" name="Tartalom helye 1">
            <a:extLst>
              <a:ext uri="{FF2B5EF4-FFF2-40B4-BE49-F238E27FC236}">
                <a16:creationId xmlns:a16="http://schemas.microsoft.com/office/drawing/2014/main" id="{E8C217E1-939C-E17F-54F2-B485A0DEB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7125"/>
            <a:ext cx="10515600" cy="435133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hu-HU" dirty="0">
                <a:solidFill>
                  <a:srgbClr val="3A445D"/>
                </a:solidFill>
              </a:rPr>
              <a:t>Amikor tartozása van</a:t>
            </a:r>
          </a:p>
          <a:p>
            <a:pPr algn="just">
              <a:buFont typeface="Wingdings" panose="05000000000000000000" pitchFamily="2" charset="2"/>
              <a:buChar char="ý"/>
            </a:pPr>
            <a:r>
              <a:rPr lang="hu-HU" b="1" dirty="0">
                <a:solidFill>
                  <a:srgbClr val="3A445D"/>
                </a:solidFill>
              </a:rPr>
              <a:t>nem tud a félévre bejelentkezni</a:t>
            </a:r>
          </a:p>
          <a:p>
            <a:pPr algn="just">
              <a:buFont typeface="Wingdings" panose="05000000000000000000" pitchFamily="2" charset="2"/>
              <a:buChar char="ý"/>
            </a:pPr>
            <a:r>
              <a:rPr lang="hu-HU" b="1" dirty="0">
                <a:solidFill>
                  <a:srgbClr val="3A445D"/>
                </a:solidFill>
              </a:rPr>
              <a:t>nem tud a vizsgára jelentkezni a hallgató.</a:t>
            </a:r>
          </a:p>
          <a:p>
            <a:pPr algn="just">
              <a:buNone/>
            </a:pPr>
            <a:endParaRPr lang="hu-HU" b="1" dirty="0">
              <a:solidFill>
                <a:srgbClr val="3A445D"/>
              </a:solidFill>
            </a:endParaRPr>
          </a:p>
          <a:p>
            <a:pPr algn="just">
              <a:buNone/>
            </a:pPr>
            <a:r>
              <a:rPr lang="hu-HU" dirty="0">
                <a:solidFill>
                  <a:srgbClr val="3A445D"/>
                </a:solidFill>
              </a:rPr>
              <a:t>Pénzforgalom</a:t>
            </a:r>
            <a:r>
              <a:rPr lang="hu-HU" b="1" dirty="0">
                <a:solidFill>
                  <a:srgbClr val="3A445D"/>
                </a:solidFill>
              </a:rPr>
              <a:t> a hallgatói gyűjtőszámlán keresztül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hu-HU" b="1" dirty="0">
                <a:solidFill>
                  <a:srgbClr val="3A445D"/>
                </a:solidFill>
              </a:rPr>
              <a:t>Befizetek rá: MBH Bank: 10300002-10802153-00024903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hu-HU" b="1" dirty="0">
                <a:solidFill>
                  <a:srgbClr val="3A445D"/>
                </a:solidFill>
              </a:rPr>
              <a:t>Kiírt tétel rendezése a </a:t>
            </a:r>
            <a:r>
              <a:rPr lang="hu-HU" b="1" dirty="0" err="1">
                <a:solidFill>
                  <a:srgbClr val="3A445D"/>
                </a:solidFill>
              </a:rPr>
              <a:t>Neptunban</a:t>
            </a:r>
            <a:endParaRPr lang="hu-HU" b="1" dirty="0">
              <a:solidFill>
                <a:srgbClr val="3A445D"/>
              </a:solidFill>
            </a:endParaRPr>
          </a:p>
          <a:p>
            <a:pPr algn="just">
              <a:buNone/>
            </a:pPr>
            <a:r>
              <a:rPr lang="hu-HU" dirty="0">
                <a:solidFill>
                  <a:srgbClr val="3A445D"/>
                </a:solidFill>
                <a:hlinkClick r:id="rId4"/>
              </a:rPr>
              <a:t>https://oi.uni-pannon.hu/dokumentumok-kezelese/hkr/209-gyujtoszamla-kisokos-20230502/file</a:t>
            </a:r>
            <a:r>
              <a:rPr lang="hu-HU" dirty="0">
                <a:solidFill>
                  <a:srgbClr val="3A445D"/>
                </a:solidFill>
              </a:rPr>
              <a:t> 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837DEB5A-927E-032E-CAFA-BEC5B580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1597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1064</Words>
  <Application>Microsoft Office PowerPoint</Application>
  <PresentationFormat>Szélesvásznú</PresentationFormat>
  <Paragraphs>184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4" baseType="lpstr">
      <vt:lpstr>Wingdings</vt:lpstr>
      <vt:lpstr>Calibri Light</vt:lpstr>
      <vt:lpstr>Garamond</vt:lpstr>
      <vt:lpstr>Raleway ExtraBold</vt:lpstr>
      <vt:lpstr>Arial</vt:lpstr>
      <vt:lpstr>Segoe UI</vt:lpstr>
      <vt:lpstr>Calibri</vt:lpstr>
      <vt:lpstr>Raleway</vt:lpstr>
      <vt:lpstr>Office-téma</vt:lpstr>
      <vt:lpstr>PANNON EGYETEM ZALAEGERSZEGI EGYETEMI KÖZPONT</vt:lpstr>
      <vt:lpstr>Hova is kerültem?</vt:lpstr>
      <vt:lpstr>Hol intézhetem az ügyeimet?</vt:lpstr>
      <vt:lpstr>Neptun - oktatással kapcsolatos főbb információk</vt:lpstr>
      <vt:lpstr>Mi segíti a hallgatót? </vt:lpstr>
      <vt:lpstr>Beiratkozás</vt:lpstr>
      <vt:lpstr>Aktív/Passzív félévek</vt:lpstr>
      <vt:lpstr>Tárgyfelvétel, Tanrend</vt:lpstr>
      <vt:lpstr>Hallgatói pénzügyek </vt:lpstr>
      <vt:lpstr>Kreditrendszer</vt:lpstr>
      <vt:lpstr>Követelménytípusok</vt:lpstr>
      <vt:lpstr>Milyen beosztás szerint tanulunk?</vt:lpstr>
      <vt:lpstr>Ez azt jelenti, hogy….</vt:lpstr>
      <vt:lpstr>Miért?</vt:lpstr>
      <vt:lpstr>Miért?</vt:lpstr>
      <vt:lpstr>Miért? – szűrőfeltételek HKR</vt:lpstr>
      <vt:lpstr>FONTOS</vt:lpstr>
      <vt:lpstr>Egyetemista = Felnőtt</vt:lpstr>
      <vt:lpstr>Hol intézhetem az ügyeimet?</vt:lpstr>
      <vt:lpstr>Neptun belépés</vt:lpstr>
      <vt:lpstr>Neptun: hivatalos kapcsolattartás</vt:lpstr>
      <vt:lpstr>Neptun: ügyintézés és határidők</vt:lpstr>
      <vt:lpstr>Aktuális Neptun: Pannon Start Ösztöndíj</vt:lpstr>
      <vt:lpstr>Aktuális Neptun: Önköltségcsökkentő Támogatás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Pannon Egyetem</dc:title>
  <dc:creator>USER</dc:creator>
  <cp:lastModifiedBy>Dr. Joó István</cp:lastModifiedBy>
  <cp:revision>101</cp:revision>
  <dcterms:created xsi:type="dcterms:W3CDTF">2021-09-14T10:57:43Z</dcterms:created>
  <dcterms:modified xsi:type="dcterms:W3CDTF">2024-09-02T06:42:21Z</dcterms:modified>
</cp:coreProperties>
</file>