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84" r:id="rId4"/>
    <p:sldId id="283" r:id="rId5"/>
    <p:sldId id="292" r:id="rId6"/>
    <p:sldId id="293" r:id="rId7"/>
    <p:sldId id="290" r:id="rId8"/>
    <p:sldId id="291" r:id="rId9"/>
    <p:sldId id="286" r:id="rId10"/>
    <p:sldId id="288" r:id="rId11"/>
    <p:sldId id="261" r:id="rId12"/>
  </p:sldIdLst>
  <p:sldSz cx="12192000" cy="6858000"/>
  <p:notesSz cx="6858000" cy="9144000"/>
  <p:embeddedFontLst>
    <p:embeddedFont>
      <p:font typeface="Garamond" panose="02020404030301010803" pitchFamily="18" charset="0"/>
      <p:regular r:id="rId14"/>
      <p:bold r:id="rId15"/>
      <p:italic r:id="rId16"/>
    </p:embeddedFont>
    <p:embeddedFont>
      <p:font typeface="Raleway" pitchFamily="2" charset="-18"/>
      <p:regular r:id="rId17"/>
      <p:bold r:id="rId18"/>
      <p:italic r:id="rId19"/>
      <p:boldItalic r:id="rId20"/>
    </p:embeddedFont>
    <p:embeddedFont>
      <p:font typeface="Raleway ExtraBold" pitchFamily="2" charset="-18"/>
      <p:bold r:id="rId21"/>
      <p:boldItalic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45D"/>
    <a:srgbClr val="9FC2E1"/>
    <a:srgbClr val="285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CEA3-DB72-457B-91D1-F24ABC87EAF8}" type="datetimeFigureOut">
              <a:rPr lang="hu-HU" smtClean="0"/>
              <a:t>2024. 11. 27.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ABDC-87E5-49CC-92EF-A0653DB60F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7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937E-BAE3-46B3-BA07-B4C229C66430}" type="datetime1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0AE6-16E7-40AA-A05D-0F5531AFF695}" type="datetime1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F488-BE12-402A-AB1F-DA663CD0AF69}" type="datetime1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5F1-FE55-4E02-B8F2-1DA5FE0D0B01}" type="datetime1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1B44-905D-4B1D-A723-A7BBFEE21AF2}" type="datetime1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C1F-F65C-4171-BD84-D113C8BB9F03}" type="datetime1">
              <a:rPr lang="hu-HU" smtClean="0"/>
              <a:t>2024. 11. 27.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F6BA-C3EA-41A3-8BEB-C7FBDB4625D9}" type="datetime1">
              <a:rPr lang="hu-HU" smtClean="0"/>
              <a:t>2024. 11. 27.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8EE-E07B-4A74-828F-D24C9F377920}" type="datetime1">
              <a:rPr lang="hu-HU" smtClean="0"/>
              <a:t>2024. 11. 27.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A89A-6D4F-4537-A0DB-EBE036F9B395}" type="datetime1">
              <a:rPr lang="hu-HU" smtClean="0"/>
              <a:t>2024. 11. 27.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AB3D-04C8-49C5-A4D1-FEA33E489F7B}" type="datetime1">
              <a:rPr lang="hu-HU" smtClean="0"/>
              <a:t>2024. 11. 27.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7A4F-4077-4467-8DC8-917E3B761DC4}" type="datetime1">
              <a:rPr lang="hu-HU" smtClean="0"/>
              <a:t>2024. 11. 27.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FBB1-47DF-4A09-BA65-449EB76FC47B}" type="datetime1">
              <a:rPr lang="hu-HU" smtClean="0"/>
              <a:t>2024. 11. 27.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index.php/hu/dokumentumok/hallgatoi-dokumentumo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index.php/hu/dokumentumok/hallgatoi-dokumentumok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53844" y="0"/>
            <a:ext cx="9484311" cy="2605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PANNON EGYETEM</a:t>
            </a:r>
            <a:b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</a:br>
            <a:r>
              <a:rPr lang="hu-HU" sz="36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ZALAEGERSZEGI EGYETEMI KÖZPONT</a:t>
            </a: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6DD285AD-391A-B4DA-E550-B9136669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793" y="262849"/>
            <a:ext cx="1037307" cy="1020441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2700BEA-9651-69D3-E37D-B539B2E29A7C}"/>
              </a:ext>
            </a:extLst>
          </p:cNvPr>
          <p:cNvSpPr txBox="1">
            <a:spLocks/>
          </p:cNvSpPr>
          <p:nvPr/>
        </p:nvSpPr>
        <p:spPr>
          <a:xfrm>
            <a:off x="0" y="2816526"/>
            <a:ext cx="12192000" cy="17465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latin typeface="Garamond" panose="02020404030301010803" pitchFamily="18" charset="0"/>
              </a:rPr>
              <a:t>Szakmai gyakorlat tájékoztató</a:t>
            </a:r>
            <a:br>
              <a:rPr lang="hu-HU" sz="3600" dirty="0">
                <a:latin typeface="Garamond" panose="02020404030301010803" pitchFamily="18" charset="0"/>
              </a:rPr>
            </a:br>
            <a:r>
              <a:rPr lang="hu-HU" sz="3600" dirty="0">
                <a:latin typeface="Garamond" panose="02020404030301010803" pitchFamily="18" charset="0"/>
              </a:rPr>
              <a:t>2024. november 27.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28B13C43-11D1-C238-58EA-8719652D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731" y="4563122"/>
            <a:ext cx="7376536" cy="1655762"/>
          </a:xfrm>
        </p:spPr>
        <p:txBody>
          <a:bodyPr anchor="ctr">
            <a:normAutofit/>
          </a:bodyPr>
          <a:lstStyle/>
          <a:p>
            <a:r>
              <a:rPr lang="hu-HU" sz="2000" dirty="0">
                <a:latin typeface="Garamond" panose="02020404030301010803" pitchFamily="18" charset="0"/>
              </a:rPr>
              <a:t>Dr. Joó István PhD</a:t>
            </a:r>
          </a:p>
          <a:p>
            <a:r>
              <a:rPr lang="hu-HU" sz="2000" dirty="0">
                <a:latin typeface="Garamond" panose="02020404030301010803" pitchFamily="18" charset="0"/>
              </a:rPr>
              <a:t>oktatási dékánhelyettes</a:t>
            </a:r>
          </a:p>
          <a:p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997CF6-49BE-392A-EDBA-E72EB14C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gyakorlatot beszámoló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13" y="1283614"/>
            <a:ext cx="9564978" cy="42907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latin typeface="Raleway" pitchFamily="2" charset="-18"/>
              </a:rPr>
              <a:t>A szakmai gyakorlati beszámoló egy színvonalasan, </a:t>
            </a:r>
            <a:r>
              <a:rPr lang="hu-HU" b="1" dirty="0">
                <a:latin typeface="Raleway" pitchFamily="2" charset="-18"/>
              </a:rPr>
              <a:t>szövegszerkesztővel elkészített (12-15 oldal terjedelmű) tanulmány. </a:t>
            </a:r>
          </a:p>
          <a:p>
            <a:pPr algn="just"/>
            <a:endParaRPr lang="hu-HU" dirty="0">
              <a:latin typeface="Raleway" pitchFamily="2" charset="-18"/>
            </a:endParaRPr>
          </a:p>
          <a:p>
            <a:pPr algn="just"/>
            <a:r>
              <a:rPr lang="hu-HU" dirty="0">
                <a:latin typeface="Raleway" pitchFamily="2" charset="-18"/>
              </a:rPr>
              <a:t>A tanulmány két részből áll: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latin typeface="Raleway" pitchFamily="2" charset="-18"/>
              </a:rPr>
              <a:t>Az első részben kérjük, </a:t>
            </a:r>
            <a:r>
              <a:rPr lang="hu-HU" b="1" dirty="0">
                <a:latin typeface="Raleway" pitchFamily="2" charset="-18"/>
              </a:rPr>
              <a:t>mutassa be azt a vállalatot</a:t>
            </a:r>
            <a:r>
              <a:rPr lang="hu-HU" dirty="0">
                <a:latin typeface="Raleway" pitchFamily="2" charset="-18"/>
              </a:rPr>
              <a:t>, szervezetet, ahol gyakorlatát töltötte, valamint a szakmai gyakorlat első hetétől </a:t>
            </a:r>
            <a:r>
              <a:rPr lang="hu-HU" b="1" dirty="0">
                <a:latin typeface="Raleway" pitchFamily="2" charset="-18"/>
              </a:rPr>
              <a:t>gyakorlati naplót </a:t>
            </a:r>
            <a:r>
              <a:rPr lang="hu-HU" dirty="0">
                <a:latin typeface="Raleway" pitchFamily="2" charset="-18"/>
              </a:rPr>
              <a:t>kell a hallgatóknak vezetni heti bontásban az elvégzett tevékenységükről.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latin typeface="Raleway" pitchFamily="2" charset="-18"/>
              </a:rPr>
              <a:t>A dolgozat második részében </a:t>
            </a:r>
            <a:r>
              <a:rPr lang="hu-HU" b="1" dirty="0">
                <a:latin typeface="Raleway" pitchFamily="2" charset="-18"/>
              </a:rPr>
              <a:t>a gyakorlat során elvégzett feladatokból hármat kell részletesen bemutatni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F70A8E-F4C0-5DC1-14B8-A6A77682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93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26FA31FE-B61A-40C9-B8AC-7605761DA793}"/>
              </a:ext>
            </a:extLst>
          </p:cNvPr>
          <p:cNvSpPr txBox="1">
            <a:spLocks/>
          </p:cNvSpPr>
          <p:nvPr/>
        </p:nvSpPr>
        <p:spPr>
          <a:xfrm>
            <a:off x="1524000" y="12118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Köszönöm a figyelmet!</a:t>
            </a: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9B1AD8BB-8B50-82D9-2299-6C969228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917192"/>
            <a:ext cx="5610225" cy="23907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8874235-54A6-60AF-B5D6-CD06C324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91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menete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21" y="1482570"/>
            <a:ext cx="9289770" cy="4042199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Raleway" pitchFamily="2" charset="-18"/>
              </a:rPr>
              <a:t>jelentkezés</a:t>
            </a:r>
            <a:r>
              <a:rPr lang="hu-HU" b="1" dirty="0">
                <a:latin typeface="Raleway" pitchFamily="2" charset="-18"/>
              </a:rPr>
              <a:t> a Szakmai gyakorlati eljárási utasítás </a:t>
            </a:r>
            <a:r>
              <a:rPr lang="hu-HU" dirty="0">
                <a:latin typeface="Raleway" pitchFamily="2" charset="-18"/>
              </a:rPr>
              <a:t>1. melléklete </a:t>
            </a:r>
            <a:r>
              <a:rPr lang="hu-HU" b="1" dirty="0">
                <a:latin typeface="Raleway" pitchFamily="2" charset="-18"/>
              </a:rPr>
              <a:t>"Szakmai gyakorlat bejelentő lap".</a:t>
            </a:r>
          </a:p>
          <a:p>
            <a:pPr algn="just"/>
            <a:r>
              <a:rPr lang="hu-HU" dirty="0">
                <a:latin typeface="Raleway" pitchFamily="2" charset="-18"/>
              </a:rPr>
              <a:t>Az elért kreditek száma ellenőrzésre kerül, ha az előírt kredit számot nem éri el a hallgató a szakmai gyakorlat nem kezdhető meg.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https://zek.uni-pannon.hu/index.php/hu/dokumentumok/hallgatoi-dokumentumok.html</a:t>
            </a:r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79767AB-E087-988F-DFF5-7B81A67ADC51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Raleway" pitchFamily="2" charset="-18"/>
              </a:rPr>
              <a:t>2024/2025 tavaszi félév dokumentumai: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C3D20ED-5A22-EF30-37B5-D9B44629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6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menete II.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21" y="1482570"/>
            <a:ext cx="9289770" cy="40421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>
                <a:latin typeface="Raleway" pitchFamily="2" charset="-18"/>
              </a:rPr>
              <a:t>Amennyiben iskolaszövetkezeten keresztül tölti a szakmai gyakorlatát, akkor az „Együttműködési megállapodás iskolaszövetkezet" dokumentumot töltse le!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megfelelő szerződést 2 példányban töltesse ki a céggel!</a:t>
            </a:r>
          </a:p>
          <a:p>
            <a:pPr algn="just"/>
            <a:r>
              <a:rPr lang="hu-HU" b="1" dirty="0" err="1">
                <a:highlight>
                  <a:srgbClr val="FFFF00"/>
                </a:highlight>
                <a:latin typeface="Raleway" pitchFamily="2" charset="-18"/>
              </a:rPr>
              <a:t>Duálisos</a:t>
            </a:r>
            <a:r>
              <a:rPr lang="hu-HU" b="1" dirty="0">
                <a:highlight>
                  <a:srgbClr val="FFFF00"/>
                </a:highlight>
                <a:latin typeface="Raleway" pitchFamily="2" charset="-18"/>
              </a:rPr>
              <a:t> hallgatóknak: csak szakmai gyakorlati bejelentőt kell leadni.</a:t>
            </a:r>
          </a:p>
          <a:p>
            <a:pPr algn="just"/>
            <a:r>
              <a:rPr lang="hu-HU" dirty="0">
                <a:latin typeface="Raleway" pitchFamily="2" charset="-18"/>
              </a:rPr>
              <a:t>Kérem, hogy postai úton vagy személyesen juttassa el </a:t>
            </a:r>
            <a:r>
              <a:rPr lang="hu-HU" b="1" dirty="0">
                <a:latin typeface="Raleway" pitchFamily="2" charset="-18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gyakorlat megkezdése előtt legkésőbb 1 hónappal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a szerződést 2 példányban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a szakmai gyakorlati bejelentő lapot 1 példányban.</a:t>
            </a:r>
          </a:p>
          <a:p>
            <a:pPr algn="just"/>
            <a:r>
              <a:rPr lang="hu-HU" dirty="0">
                <a:latin typeface="Raleway" pitchFamily="2" charset="-18"/>
              </a:rPr>
              <a:t>A cég részére az együttműködési megállapodás 1 példányban kerül majd visszaküldésre.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https://zek.uni-pannon.hu/index.php/hu/dokumentumok/hallgatoi-dokumentumok.html</a:t>
            </a:r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47BF4D7-9DB0-3EC4-9A5E-B3480E86C538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Raleway" pitchFamily="2" charset="-18"/>
              </a:rPr>
              <a:t>2024/2025 tavaszi félév dokumentumai: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6B533E8-11FB-8FB8-6CC4-A65E42D5FE88}"/>
              </a:ext>
            </a:extLst>
          </p:cNvPr>
          <p:cNvSpPr/>
          <p:nvPr/>
        </p:nvSpPr>
        <p:spPr>
          <a:xfrm>
            <a:off x="1117846" y="5152674"/>
            <a:ext cx="4978154" cy="8463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határidőn túli leadáshoz oktatási dékánhelyettesi kérelem és jóváhagyás szükséges, illetve meg kell fizetni a </a:t>
            </a:r>
            <a:r>
              <a:rPr lang="hu-HU" b="1" dirty="0" err="1"/>
              <a:t>különeljárási</a:t>
            </a:r>
            <a:r>
              <a:rPr lang="hu-HU" b="1" dirty="0"/>
              <a:t> díjat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CB51ECB-A29A-1CB4-A01A-8ECF4950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4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FOSZK GM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A teljes idejű képzésben egy félév (legalább 560 óra),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akkor kezdhető meg, ha a hallgató az adott szakon már legalább 60 kreditet megszerzett </a:t>
            </a:r>
            <a:r>
              <a:rPr lang="hu-HU" dirty="0">
                <a:latin typeface="Raleway" pitchFamily="2" charset="-18"/>
              </a:rPr>
              <a:t>(az elért kreditek száma ellenőrzésre kerül, ha az előírt kredit számot nem éri el a hallgató a szakmai gyakorlat nem kezdhető meg)</a:t>
            </a:r>
            <a:r>
              <a:rPr lang="hu-HU" b="1" dirty="0">
                <a:latin typeface="Raleway" pitchFamily="2" charset="-18"/>
              </a:rPr>
              <a:t>,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megkezdéséhez kötelező teljesíteni az alábbi tárgyakat: </a:t>
            </a:r>
          </a:p>
          <a:p>
            <a:pPr lvl="1" algn="just"/>
            <a:r>
              <a:rPr lang="hu-HU" b="1" dirty="0">
                <a:latin typeface="Raleway" pitchFamily="2" charset="-18"/>
              </a:rPr>
              <a:t>Vállalati gazdaságtan, </a:t>
            </a:r>
          </a:p>
          <a:p>
            <a:pPr lvl="1" algn="just"/>
            <a:r>
              <a:rPr lang="hu-HU" b="1" dirty="0">
                <a:latin typeface="Raleway" pitchFamily="2" charset="-18"/>
              </a:rPr>
              <a:t>Helyi gazdaságfejlesztés,</a:t>
            </a:r>
          </a:p>
          <a:p>
            <a:pPr lvl="1" algn="just"/>
            <a:r>
              <a:rPr lang="hu-HU" b="1" dirty="0">
                <a:latin typeface="Raleway" pitchFamily="2" charset="-18"/>
              </a:rPr>
              <a:t>Könyvviteli ismeretek.</a:t>
            </a:r>
          </a:p>
          <a:p>
            <a:pPr algn="just"/>
            <a:endParaRPr lang="hu-HU" sz="1200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2025.02.10. – 2025.05.16. között javasolt.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3DE3ED6-9C06-706A-979F-68B43D96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4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FOSZK PS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 fontScale="925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egybefüggően teljesítendő a képzés negyedik félévében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nappali tagozaton legalább 400 óra (10 hét)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akkor kezdhető el, ha a hallgató az adott szakon már legalább 72 kreditet megszerzett </a:t>
            </a:r>
            <a:r>
              <a:rPr lang="hu-HU" dirty="0">
                <a:latin typeface="Raleway" pitchFamily="2" charset="-18"/>
              </a:rPr>
              <a:t>(az elért kreditek száma ellenőrzésre kerül, ha az előírt kredit számot nem éri el a hallgató a szakmai gyakorlat nem kezdhető meg)</a:t>
            </a:r>
            <a:r>
              <a:rPr lang="hu-HU" b="1" dirty="0">
                <a:latin typeface="Raleway" pitchFamily="2" charset="-18"/>
              </a:rPr>
              <a:t>.</a:t>
            </a: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2025.02.10. – 2025.04.18. között javasolt.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1CA28CD-A3F1-1D97-5A5E-577C3C97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55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Alapképzés (GM, PS)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egybefüggően teljesítendő a képzés hetedik félévében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PE alapképzésen (12 hét)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akkor kezdhető el, ha a hallgató az adott szakon már legalább 156 kreditet megszerzett </a:t>
            </a:r>
            <a:r>
              <a:rPr lang="hu-HU" dirty="0">
                <a:latin typeface="Raleway" pitchFamily="2" charset="-18"/>
              </a:rPr>
              <a:t>(az elért kreditek száma ellenőrzésre kerül, ha az előírt kredit számot nem éri el a hallgató a szakmai gyakorlat nem kezdhető meg)</a:t>
            </a:r>
            <a:r>
              <a:rPr lang="hu-HU" b="1" dirty="0">
                <a:latin typeface="Raleway" pitchFamily="2" charset="-18"/>
              </a:rPr>
              <a:t>.</a:t>
            </a: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2025.02.10. – 2024.05.02. között javasolt.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2E6229E-A641-31D5-D0D1-25A19C09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25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BGE: Szakmai gyakorlat – ALAPKÉPZÉS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13 hetes, azaz 520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20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2025. február 10. – 2025. május 9. között zajlik.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1FD9D55-D15D-2F02-F3B8-FE5D16C6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27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1280957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BGE: Szakmai gyakorlat – GAZDINFÓ alapképzés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762649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8 hetes, azaz 320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2025. február 10. – 2025. április 4. között zajlik.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A054404-457F-61C5-F7F9-C8EEC727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69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gyakorlatot elismerő kérelem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1" y="1491447"/>
            <a:ext cx="9289770" cy="4042199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Raleway" pitchFamily="2" charset="-18"/>
              </a:rPr>
              <a:t>Levelező (nappali) </a:t>
            </a:r>
            <a:r>
              <a:rPr lang="hu-HU" dirty="0" err="1">
                <a:latin typeface="Raleway" pitchFamily="2" charset="-18"/>
              </a:rPr>
              <a:t>tagozatos</a:t>
            </a:r>
            <a:r>
              <a:rPr lang="hu-HU" dirty="0">
                <a:latin typeface="Raleway" pitchFamily="2" charset="-18"/>
              </a:rPr>
              <a:t> hallgatóknak, akiknek a munkaköre megfelel a szak követelményeinek, benyújtható a </a:t>
            </a:r>
            <a:r>
              <a:rPr lang="hu-HU" b="1" dirty="0">
                <a:latin typeface="Raleway" pitchFamily="2" charset="-18"/>
              </a:rPr>
              <a:t>„GYAK-Kérelem szakmai gyakorlat elismerésére” nevű </a:t>
            </a:r>
            <a:r>
              <a:rPr lang="hu-HU" b="1" dirty="0" err="1">
                <a:latin typeface="Raleway" pitchFamily="2" charset="-18"/>
              </a:rPr>
              <a:t>Neptun</a:t>
            </a:r>
            <a:r>
              <a:rPr lang="hu-HU" b="1" dirty="0">
                <a:latin typeface="Raleway" pitchFamily="2" charset="-18"/>
              </a:rPr>
              <a:t> kérelem </a:t>
            </a:r>
            <a:r>
              <a:rPr lang="hu-HU" b="1" dirty="0">
                <a:latin typeface="Raleway" pitchFamily="2" charset="-18"/>
                <a:sym typeface="Wingdings" panose="05000000000000000000" pitchFamily="2" charset="2"/>
              </a:rPr>
              <a:t></a:t>
            </a:r>
            <a:r>
              <a:rPr lang="hu-HU" b="1" dirty="0">
                <a:latin typeface="Raleway" pitchFamily="2" charset="-18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csak a regisztrációs héten adható be</a:t>
            </a:r>
            <a:r>
              <a:rPr lang="hu-HU" dirty="0">
                <a:latin typeface="Raleway" pitchFamily="2" charset="-18"/>
              </a:rPr>
              <a:t>. 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kérelemhez mellékletként csatolni szükséges dokumentumok: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munkáltatói igazolás </a:t>
            </a:r>
            <a:r>
              <a:rPr lang="hu-HU" dirty="0">
                <a:latin typeface="Raleway" pitchFamily="2" charset="-18"/>
              </a:rPr>
              <a:t>(tartalmazzon rövid leírást a munkakörről, ellenkező esetben munkaköri leírás is csatolandó)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4312036-4BFE-3FE4-F040-E196BDAC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65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693</Words>
  <Application>Microsoft Office PowerPoint</Application>
  <PresentationFormat>Szélesvásznú</PresentationFormat>
  <Paragraphs>73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0" baseType="lpstr">
      <vt:lpstr>Raleway ExtraBold</vt:lpstr>
      <vt:lpstr>Calibri Light</vt:lpstr>
      <vt:lpstr>Garamond</vt:lpstr>
      <vt:lpstr>Courier New</vt:lpstr>
      <vt:lpstr>Raleway</vt:lpstr>
      <vt:lpstr>Calibri</vt:lpstr>
      <vt:lpstr>Arial</vt:lpstr>
      <vt:lpstr>Segoe UI</vt:lpstr>
      <vt:lpstr>Office-téma</vt:lpstr>
      <vt:lpstr>PANNON EGYETEM ZALAEGERSZEGI EGYETEMI KÖZPONT</vt:lpstr>
      <vt:lpstr>Szakmai gyakorlat menete</vt:lpstr>
      <vt:lpstr>Szakmai gyakorlat menete II.</vt:lpstr>
      <vt:lpstr>PE: Szakmai gyakorlat – FOSZK GM</vt:lpstr>
      <vt:lpstr>PE: Szakmai gyakorlat – FOSZK PS</vt:lpstr>
      <vt:lpstr>PE: Szakmai gyakorlat – Alapképzés (GM, PS)</vt:lpstr>
      <vt:lpstr>BGE: Szakmai gyakorlat – ALAPKÉPZÉS</vt:lpstr>
      <vt:lpstr>BGE: Szakmai gyakorlat – GAZDINFÓ alapképzés</vt:lpstr>
      <vt:lpstr>Szakmai gyakorlatot elismerő kérelem </vt:lpstr>
      <vt:lpstr>PE: Szakmai gyakorlatot beszámoló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Dr. Joó István</cp:lastModifiedBy>
  <cp:revision>123</cp:revision>
  <dcterms:created xsi:type="dcterms:W3CDTF">2021-09-14T10:57:43Z</dcterms:created>
  <dcterms:modified xsi:type="dcterms:W3CDTF">2024-11-27T16:33:38Z</dcterms:modified>
</cp:coreProperties>
</file>